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56" r:id="rId6"/>
    <p:sldId id="281" r:id="rId7"/>
    <p:sldId id="259" r:id="rId8"/>
    <p:sldId id="278" r:id="rId9"/>
    <p:sldId id="276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412" autoAdjust="0"/>
  </p:normalViewPr>
  <p:slideViewPr>
    <p:cSldViewPr snapToGrid="0">
      <p:cViewPr varScale="1">
        <p:scale>
          <a:sx n="78" d="100"/>
          <a:sy n="78" d="100"/>
        </p:scale>
        <p:origin x="87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Erickson" userId="S::ben.erickson@fullsteam.com::ae7adeaa-2c84-411c-b599-9d680ed24339" providerId="AD" clId="Web-{C0818D88-5E22-0124-5BCB-F21326C19B80}"/>
    <pc:docChg chg="addSld delSld modSld sldOrd">
      <pc:chgData name="Ben Erickson" userId="S::ben.erickson@fullsteam.com::ae7adeaa-2c84-411c-b599-9d680ed24339" providerId="AD" clId="Web-{C0818D88-5E22-0124-5BCB-F21326C19B80}" dt="2026-09-29T15:19:59.666" v="20"/>
      <pc:docMkLst>
        <pc:docMk/>
      </pc:docMkLst>
      <pc:sldChg chg="addSp delSp modSp">
        <pc:chgData name="Ben Erickson" userId="S::ben.erickson@fullsteam.com::ae7adeaa-2c84-411c-b599-9d680ed24339" providerId="AD" clId="Web-{C0818D88-5E22-0124-5BCB-F21326C19B80}" dt="2026-09-29T15:19:59.666" v="20"/>
        <pc:sldMkLst>
          <pc:docMk/>
          <pc:sldMk cId="0" sldId="280"/>
        </pc:sldMkLst>
      </pc:sldChg>
    </pc:docChg>
  </pc:docChgLst>
  <pc:docChgLst>
    <pc:chgData name="Ben Erickson" userId="ae7adeaa-2c84-411c-b599-9d680ed24339" providerId="ADAL" clId="{4C21FBCD-0635-4F3F-A818-3FA42357E74D}"/>
    <pc:docChg chg="custSel addSld delSld modSld">
      <pc:chgData name="Ben Erickson" userId="ae7adeaa-2c84-411c-b599-9d680ed24339" providerId="ADAL" clId="{4C21FBCD-0635-4F3F-A818-3FA42357E74D}" dt="2026-09-29T15:25:26.779" v="37" actId="14100"/>
      <pc:docMkLst>
        <pc:docMk/>
      </pc:docMkLst>
      <pc:sldChg chg="addSp modSp new mod">
        <pc:chgData name="Ben Erickson" userId="ae7adeaa-2c84-411c-b599-9d680ed24339" providerId="ADAL" clId="{4C21FBCD-0635-4F3F-A818-3FA42357E74D}" dt="2026-09-29T15:22:21.988" v="29" actId="1076"/>
        <pc:sldMkLst>
          <pc:docMk/>
          <pc:sldMk cId="4085552455" sldId="282"/>
        </pc:sldMkLst>
        <pc:picChg chg="add mod">
          <ac:chgData name="Ben Erickson" userId="ae7adeaa-2c84-411c-b599-9d680ed24339" providerId="ADAL" clId="{4C21FBCD-0635-4F3F-A818-3FA42357E74D}" dt="2026-09-29T15:22:00.979" v="25" actId="1076"/>
          <ac:picMkLst>
            <pc:docMk/>
            <pc:sldMk cId="4085552455" sldId="282"/>
            <ac:picMk id="3" creationId="{153EE49E-3562-5D5B-3CDA-AB6D3CE52688}"/>
          </ac:picMkLst>
        </pc:picChg>
        <pc:picChg chg="add mod">
          <ac:chgData name="Ben Erickson" userId="ae7adeaa-2c84-411c-b599-9d680ed24339" providerId="ADAL" clId="{4C21FBCD-0635-4F3F-A818-3FA42357E74D}" dt="2026-09-29T15:22:21.988" v="29" actId="1076"/>
          <ac:picMkLst>
            <pc:docMk/>
            <pc:sldMk cId="4085552455" sldId="282"/>
            <ac:picMk id="5" creationId="{A1281E7F-29E7-17B0-F343-0453E98980CE}"/>
          </ac:picMkLst>
        </pc:picChg>
      </pc:sldChg>
      <pc:sldChg chg="addSp delSp modSp add mod">
        <pc:chgData name="Ben Erickson" userId="ae7adeaa-2c84-411c-b599-9d680ed24339" providerId="ADAL" clId="{4C21FBCD-0635-4F3F-A818-3FA42357E74D}" dt="2026-09-29T15:23:33.049" v="33" actId="14100"/>
        <pc:sldMkLst>
          <pc:docMk/>
          <pc:sldMk cId="2164156362" sldId="283"/>
        </pc:sldMkLst>
        <pc:picChg chg="add mod">
          <ac:chgData name="Ben Erickson" userId="ae7adeaa-2c84-411c-b599-9d680ed24339" providerId="ADAL" clId="{4C21FBCD-0635-4F3F-A818-3FA42357E74D}" dt="2026-09-29T15:23:33.049" v="33" actId="14100"/>
          <ac:picMkLst>
            <pc:docMk/>
            <pc:sldMk cId="2164156362" sldId="283"/>
            <ac:picMk id="4" creationId="{4C7EED72-2B8D-AB5A-AC90-6BFF62172099}"/>
          </ac:picMkLst>
        </pc:picChg>
      </pc:sldChg>
      <pc:sldChg chg="addSp delSp modSp add mod">
        <pc:chgData name="Ben Erickson" userId="ae7adeaa-2c84-411c-b599-9d680ed24339" providerId="ADAL" clId="{4C21FBCD-0635-4F3F-A818-3FA42357E74D}" dt="2026-09-29T15:25:26.779" v="37" actId="14100"/>
        <pc:sldMkLst>
          <pc:docMk/>
          <pc:sldMk cId="2362107267" sldId="284"/>
        </pc:sldMkLst>
        <pc:picChg chg="add mod">
          <ac:chgData name="Ben Erickson" userId="ae7adeaa-2c84-411c-b599-9d680ed24339" providerId="ADAL" clId="{4C21FBCD-0635-4F3F-A818-3FA42357E74D}" dt="2026-09-29T15:25:26.779" v="37" actId="14100"/>
          <ac:picMkLst>
            <pc:docMk/>
            <pc:sldMk cId="2362107267" sldId="284"/>
            <ac:picMk id="5" creationId="{8B4D5579-7AE3-8FA4-D26F-0CDFFCB95D1F}"/>
          </ac:picMkLst>
        </pc:picChg>
      </pc:sldChg>
    </pc:docChg>
  </pc:docChgLst>
  <pc:docChgLst>
    <pc:chgData name="Ben Erickson" userId="ae7adeaa-2c84-411c-b599-9d680ed24339" providerId="ADAL" clId="{7B671CA4-B479-4B34-852D-5C59E2D436C4}"/>
    <pc:docChg chg="delSld modSld">
      <pc:chgData name="Ben Erickson" userId="ae7adeaa-2c84-411c-b599-9d680ed24339" providerId="ADAL" clId="{7B671CA4-B479-4B34-852D-5C59E2D436C4}" dt="2026-10-01T16:26:29.277" v="10" actId="14100"/>
      <pc:docMkLst>
        <pc:docMk/>
      </pc:docMkLst>
      <pc:sldChg chg="modNotesTx">
        <pc:chgData name="Ben Erickson" userId="ae7adeaa-2c84-411c-b599-9d680ed24339" providerId="ADAL" clId="{7B671CA4-B479-4B34-852D-5C59E2D436C4}" dt="2026-10-01T16:25:46.079" v="1" actId="6549"/>
        <pc:sldMkLst>
          <pc:docMk/>
          <pc:sldMk cId="0" sldId="259"/>
        </pc:sldMkLst>
      </pc:sldChg>
      <pc:sldChg chg="modNotesTx">
        <pc:chgData name="Ben Erickson" userId="ae7adeaa-2c84-411c-b599-9d680ed24339" providerId="ADAL" clId="{7B671CA4-B479-4B34-852D-5C59E2D436C4}" dt="2026-10-01T16:25:59.843" v="5" actId="6549"/>
        <pc:sldMkLst>
          <pc:docMk/>
          <pc:sldMk cId="0" sldId="276"/>
        </pc:sldMkLst>
      </pc:sldChg>
      <pc:sldChg chg="modNotesTx">
        <pc:chgData name="Ben Erickson" userId="ae7adeaa-2c84-411c-b599-9d680ed24339" providerId="ADAL" clId="{7B671CA4-B479-4B34-852D-5C59E2D436C4}" dt="2026-10-01T16:25:53.073" v="4" actId="6549"/>
        <pc:sldMkLst>
          <pc:docMk/>
          <pc:sldMk cId="0" sldId="278"/>
        </pc:sldMkLst>
      </pc:sldChg>
      <pc:sldChg chg="modNotesTx">
        <pc:chgData name="Ben Erickson" userId="ae7adeaa-2c84-411c-b599-9d680ed24339" providerId="ADAL" clId="{7B671CA4-B479-4B34-852D-5C59E2D436C4}" dt="2026-10-01T16:26:07.276" v="6" actId="6549"/>
        <pc:sldMkLst>
          <pc:docMk/>
          <pc:sldMk cId="0" sldId="280"/>
        </pc:sldMkLst>
      </pc:sldChg>
      <pc:sldChg chg="modSp mod modNotesTx">
        <pc:chgData name="Ben Erickson" userId="ae7adeaa-2c84-411c-b599-9d680ed24339" providerId="ADAL" clId="{7B671CA4-B479-4B34-852D-5C59E2D436C4}" dt="2026-10-01T16:26:29.277" v="10" actId="14100"/>
        <pc:sldMkLst>
          <pc:docMk/>
          <pc:sldMk cId="0" sldId="281"/>
        </pc:sldMkLst>
        <pc:spChg chg="mod">
          <ac:chgData name="Ben Erickson" userId="ae7adeaa-2c84-411c-b599-9d680ed24339" providerId="ADAL" clId="{7B671CA4-B479-4B34-852D-5C59E2D436C4}" dt="2026-10-01T16:26:29.277" v="10" actId="14100"/>
          <ac:spMkLst>
            <pc:docMk/>
            <pc:sldMk cId="0" sldId="281"/>
            <ac:spMk id="51" creationId="{00000000-0000-0000-0000-000000000000}"/>
          </ac:spMkLst>
        </pc:spChg>
      </pc:sldChg>
      <pc:sldChg chg="del">
        <pc:chgData name="Ben Erickson" userId="ae7adeaa-2c84-411c-b599-9d680ed24339" providerId="ADAL" clId="{7B671CA4-B479-4B34-852D-5C59E2D436C4}" dt="2026-10-01T16:26:08.955" v="7" actId="47"/>
        <pc:sldMkLst>
          <pc:docMk/>
          <pc:sldMk cId="4085552455" sldId="282"/>
        </pc:sldMkLst>
      </pc:sldChg>
      <pc:sldChg chg="del">
        <pc:chgData name="Ben Erickson" userId="ae7adeaa-2c84-411c-b599-9d680ed24339" providerId="ADAL" clId="{7B671CA4-B479-4B34-852D-5C59E2D436C4}" dt="2026-10-01T16:26:11.724" v="8" actId="47"/>
        <pc:sldMkLst>
          <pc:docMk/>
          <pc:sldMk cId="2164156362" sldId="283"/>
        </pc:sldMkLst>
      </pc:sldChg>
      <pc:sldChg chg="del">
        <pc:chgData name="Ben Erickson" userId="ae7adeaa-2c84-411c-b599-9d680ed24339" providerId="ADAL" clId="{7B671CA4-B479-4B34-852D-5C59E2D436C4}" dt="2026-10-01T16:26:15.155" v="9" actId="47"/>
        <pc:sldMkLst>
          <pc:docMk/>
          <pc:sldMk cId="2362107267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B1D07-F36B-4B14-80D4-2C65923A6FF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2919D-7C91-450D-A631-731F5C830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16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2919D-7C91-450D-A631-731F5C830C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40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Transactional Net Promoter Score</a:t>
            </a:r>
          </a:p>
          <a:p>
            <a:r>
              <a:rPr lang="en-US" dirty="0"/>
              <a:t>1-6 = Detractor</a:t>
            </a:r>
          </a:p>
          <a:p>
            <a:r>
              <a:rPr lang="en-US" dirty="0"/>
              <a:t>7-8 = Passive</a:t>
            </a:r>
          </a:p>
          <a:p>
            <a:r>
              <a:rPr lang="en-US" dirty="0"/>
              <a:t>9-10 = Promoter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3507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02688"/>
            <a:ext cx="9144000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158640"/>
            <a:ext cx="914400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3375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B50E-D1EE-6387-9416-60FFE7134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73507"/>
            <a:ext cx="577867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2223B-638B-D3D7-767C-E7C548A82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302688"/>
            <a:ext cx="5778674" cy="150625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D4E0-E867-4907-31B6-578FB0A7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1045D-7688-3427-CE0F-A01ED84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7C958-0831-8D17-62FE-6BE5D2BB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3DED3-DF32-499C-2105-D6065FDA0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4588" y="0"/>
            <a:ext cx="4885497" cy="1172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D73118-9A70-C807-5552-C7B36AB82735}"/>
              </a:ext>
            </a:extLst>
          </p:cNvPr>
          <p:cNvCxnSpPr>
            <a:cxnSpLocks/>
          </p:cNvCxnSpPr>
          <p:nvPr userDrawn="1"/>
        </p:nvCxnSpPr>
        <p:spPr>
          <a:xfrm>
            <a:off x="741872" y="4158640"/>
            <a:ext cx="5875002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F75FA46-EC9C-305C-3D2D-2A55A0CF9E48}"/>
              </a:ext>
            </a:extLst>
          </p:cNvPr>
          <p:cNvSpPr/>
          <p:nvPr userDrawn="1"/>
        </p:nvSpPr>
        <p:spPr>
          <a:xfrm>
            <a:off x="0" y="0"/>
            <a:ext cx="7390356" cy="117251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FD59AE1-3ADF-5748-642A-19247CEBF8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23075" y="1673225"/>
            <a:ext cx="4530725" cy="413543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659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E6FD1-EBEA-93CF-BB31-5E7CC99A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F2334-5951-0BEB-BF2A-E6A12E433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05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A9742-58BC-DE6C-A2CE-54EDFAAF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0F52D-A81B-CA94-B1D5-31B3D10B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E7B6F-96BB-6ACB-3AF8-2FB30D0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F86486-A73B-4BF1-0029-936BE80BC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048214-5707-21D1-AD9B-4A703AB71755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801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684C77-40FD-B565-7151-EDA2BA2C5C7E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41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7CD56-53BC-0C35-8719-40AE6FB6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C87F5-57F0-35C9-7420-8D5C8DEA9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265D1-45DB-8018-771E-A23B3E45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B01D-A9A2-44E6-CBB9-FE3BB5C3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0FE51-2F10-5C4F-FE55-95E32D03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E7ED-0896-CFA0-2FBF-534E59C9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C0E3B-4237-28C0-63F1-3DCB14A1D5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044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ED32B9-EFA2-3A35-6EAE-73A2EDB3201A}"/>
              </a:ext>
            </a:extLst>
          </p:cNvPr>
          <p:cNvCxnSpPr>
            <a:cxnSpLocks/>
          </p:cNvCxnSpPr>
          <p:nvPr userDrawn="1"/>
        </p:nvCxnSpPr>
        <p:spPr>
          <a:xfrm>
            <a:off x="838200" y="1521912"/>
            <a:ext cx="10515600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30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1412-F14F-0A38-8A74-B317C78EA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9" y="365125"/>
            <a:ext cx="1106570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1CA3B-9F2E-596D-09E3-FF877004E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1D301-9A68-EFE7-A0C6-AA8B590B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37498-F0DB-A148-96E0-1E312A0B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F472B0-FB60-650F-8AA7-3F5597428F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BEEFEB-BB0F-8EBB-8EAD-10E538D05DC7}"/>
              </a:ext>
            </a:extLst>
          </p:cNvPr>
          <p:cNvSpPr/>
          <p:nvPr userDrawn="1"/>
        </p:nvSpPr>
        <p:spPr>
          <a:xfrm>
            <a:off x="0" y="6156536"/>
            <a:ext cx="9356942" cy="701463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95F51A-BD9E-BC4F-100C-30A0247AA6A9}"/>
              </a:ext>
            </a:extLst>
          </p:cNvPr>
          <p:cNvCxnSpPr>
            <a:cxnSpLocks/>
          </p:cNvCxnSpPr>
          <p:nvPr userDrawn="1"/>
        </p:nvCxnSpPr>
        <p:spPr>
          <a:xfrm>
            <a:off x="338203" y="1521912"/>
            <a:ext cx="11015597" cy="0"/>
          </a:xfrm>
          <a:prstGeom prst="line">
            <a:avLst/>
          </a:prstGeom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94644D-514F-02B1-99DF-E269C0D3F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8203" y="1825625"/>
            <a:ext cx="5681597" cy="413050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DD10A5-B614-BC7D-2B66-B9AE3D619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5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5554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FC08C7-37CB-865C-CC6A-D2A08384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FAD9FF-7CD2-47D7-C52E-3632BA1E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DEBF6-0369-7333-2AE6-F3532A63A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3F5998D-0DBD-2AE3-CF1B-BB5A8E7A2C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56531"/>
          </a:xfr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7A7A4-EBCA-F56D-B0F4-E8C59EA62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8091" y="6156542"/>
            <a:ext cx="2922763" cy="701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19657A-13E5-B673-07E1-36FE2ADC9010}"/>
              </a:ext>
            </a:extLst>
          </p:cNvPr>
          <p:cNvSpPr/>
          <p:nvPr userDrawn="1"/>
        </p:nvSpPr>
        <p:spPr>
          <a:xfrm>
            <a:off x="0" y="6156536"/>
            <a:ext cx="9356942" cy="701464"/>
          </a:xfrm>
          <a:prstGeom prst="rect">
            <a:avLst/>
          </a:prstGeom>
          <a:solidFill>
            <a:srgbClr val="F5932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1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91D3-29CC-E1C4-4E81-D2C0A7BA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40538-A188-6748-57D9-E78292581F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288000" rIns="288000" anchor="ctr" anchorCtr="0"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5B2A0-B177-500F-64A3-421B11B0E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60120"/>
            <a:ext cx="3932237" cy="5434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9897A-C07B-65B5-AE0A-93A3B841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8A9D9-699F-786B-43A6-5692A063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F0633-2B71-245E-A961-A3F5C4BD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293EF-18CE-3F0D-369A-8AE14D54D8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97290C-BE19-D590-9DB1-534D9F7DDB37}"/>
              </a:ext>
            </a:extLst>
          </p:cNvPr>
          <p:cNvCxnSpPr/>
          <p:nvPr userDrawn="1"/>
        </p:nvCxnSpPr>
        <p:spPr>
          <a:xfrm>
            <a:off x="838200" y="2154477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E68756-A1B8-40EE-862C-18ADDD84E2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612" y="2924175"/>
            <a:ext cx="3933826" cy="29368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498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43DF-8EEB-62C5-9B7C-56810477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1F81B-5BB4-12E9-7972-AB85D62933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DEC8E-F466-273E-EED9-17BA01866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34243"/>
            <a:ext cx="3932237" cy="3651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B4CDD-07A1-F7C0-DD8E-D1D22DF7D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FED45-137F-21DD-D77A-C69B0CBC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A5690-B890-BF22-E10B-C0F6F122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E829AB-0D66-A650-6F58-3D94694816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0418" y="6099578"/>
            <a:ext cx="2527840" cy="62189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988DAE-3EAC-3032-CB77-417D45730B3C}"/>
              </a:ext>
            </a:extLst>
          </p:cNvPr>
          <p:cNvCxnSpPr/>
          <p:nvPr userDrawn="1"/>
        </p:nvCxnSpPr>
        <p:spPr>
          <a:xfrm>
            <a:off x="838200" y="2775579"/>
            <a:ext cx="393382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64E42B-9FF0-FBD2-8F1E-5B5922A870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2933700"/>
            <a:ext cx="3935413" cy="292735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23390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246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89382-0DAE-8C32-50B8-149995EB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5A01F-D00D-60F2-9937-30CDABA83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8F760-C65A-9329-DFEB-89ABDD3DA9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23FF4-4AB0-462D-8D7E-D90DA18CCC40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9332-CA9B-DBE7-5E68-79F05417C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1CC42-4EB5-BBE6-9857-6A7F4E0B4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5D4CA-7415-4B73-B4D0-80FC9CFA7D2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85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2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6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6B48-6E9C-4791-2542-C5B693348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EPASS Support Update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B7584-A189-47DC-E106-CDC0AC8B3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54434"/>
            <a:ext cx="5778674" cy="1354509"/>
          </a:xfrm>
        </p:spPr>
        <p:txBody>
          <a:bodyPr/>
          <a:lstStyle/>
          <a:p>
            <a:r>
              <a:rPr lang="en-CA" dirty="0"/>
              <a:t>Our Mission: Deliver an Incredible Customer Experience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95BD2-F878-0DCA-197A-FD1360A7D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00" y="1517932"/>
            <a:ext cx="33909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1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3891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4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SUPPORT PERFORMANCE AT A GLANCE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9290304" y="557784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kern="0" spc="150" dirty="0">
                <a:solidFill>
                  <a:srgbClr val="FFC23E"/>
                </a:solidFill>
              </a:rPr>
              <a:t>LAST 12 MONTHS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3429000" cy="1508760"/>
          </a:xfrm>
          <a:prstGeom prst="roundRect">
            <a:avLst>
              <a:gd name="adj" fmla="val 4242"/>
            </a:avLst>
          </a:prstGeom>
          <a:solidFill>
            <a:srgbClr val="314363">
              <a:alpha val="96000"/>
            </a:srgbClr>
          </a:solidFill>
          <a:ln w="12700">
            <a:solidFill>
              <a:srgbClr val="8794AA">
                <a:alpha val="55000"/>
              </a:srgbClr>
            </a:solidFill>
            <a:prstDash val="solid"/>
          </a:ln>
          <a:effectLst>
            <a:outerShdw blurRad="15240" dist="6350" dir="2700000" algn="bl" rotWithShape="0">
              <a:srgbClr val="1D2A4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64008" cy="1508760"/>
          </a:xfrm>
          <a:prstGeom prst="rect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947672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7DEE8"/>
                </a:solidFill>
              </a:rPr>
              <a:t>SUPPORT VOLUME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22960" y="2103120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11,057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822959" y="2579024"/>
            <a:ext cx="1456601" cy="20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CASES CLOSED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286000" y="2084832"/>
            <a:ext cx="1" cy="914400"/>
          </a:xfrm>
          <a:prstGeom prst="line">
            <a:avLst/>
          </a:prstGeom>
          <a:noFill/>
          <a:ln w="12700">
            <a:solidFill>
              <a:srgbClr val="71809A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523744" y="2103120"/>
            <a:ext cx="114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6,653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2523744" y="2578608"/>
            <a:ext cx="142646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CALLS ANSWERED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187952" y="1783080"/>
            <a:ext cx="2331720" cy="1508760"/>
          </a:xfrm>
          <a:prstGeom prst="roundRect">
            <a:avLst>
              <a:gd name="adj" fmla="val 4242"/>
            </a:avLst>
          </a:prstGeom>
          <a:solidFill>
            <a:srgbClr val="314363">
              <a:alpha val="96000"/>
            </a:srgbClr>
          </a:solidFill>
          <a:ln w="12700">
            <a:solidFill>
              <a:srgbClr val="8794AA">
                <a:alpha val="55000"/>
              </a:srgbClr>
            </a:solidFill>
            <a:prstDash val="solid"/>
          </a:ln>
          <a:effectLst>
            <a:outerShdw blurRad="15240" dist="6350" dir="2700000" algn="bl" rotWithShape="0">
              <a:srgbClr val="1D2A4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187952" y="1783080"/>
            <a:ext cx="64008" cy="1508760"/>
          </a:xfrm>
          <a:prstGeom prst="rect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416552" y="194767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7DEE8"/>
                </a:solidFill>
              </a:rPr>
              <a:t>RESPONSIVENESS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489704" y="2103120"/>
            <a:ext cx="17007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54C7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46 SEC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4489703" y="2579024"/>
            <a:ext cx="1868467" cy="20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AVG WAIT TIME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489704" y="2816352"/>
            <a:ext cx="17007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EE8"/>
                </a:solidFill>
              </a:rPr>
              <a:t>Calls answered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6729984" y="1783080"/>
            <a:ext cx="2331720" cy="1508760"/>
          </a:xfrm>
          <a:prstGeom prst="roundRect">
            <a:avLst>
              <a:gd name="adj" fmla="val 4242"/>
            </a:avLst>
          </a:prstGeom>
          <a:solidFill>
            <a:srgbClr val="314363">
              <a:alpha val="96000"/>
            </a:srgbClr>
          </a:solidFill>
          <a:ln w="12700">
            <a:solidFill>
              <a:srgbClr val="8794AA">
                <a:alpha val="55000"/>
              </a:srgbClr>
            </a:solidFill>
            <a:prstDash val="solid"/>
          </a:ln>
          <a:effectLst>
            <a:outerShdw blurRad="15240" dist="6350" dir="2700000" algn="bl" rotWithShape="0">
              <a:srgbClr val="1D2A4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729984" y="1783080"/>
            <a:ext cx="64008" cy="1508760"/>
          </a:xfrm>
          <a:prstGeom prst="rect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958584" y="194767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7DEE8"/>
                </a:solidFill>
              </a:rPr>
              <a:t>SATISFACTION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031736" y="2103120"/>
            <a:ext cx="17190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C78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99.2%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7031736" y="2579024"/>
            <a:ext cx="1888558" cy="20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CSAT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031736" y="2816352"/>
            <a:ext cx="17190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EE8"/>
                </a:solidFill>
              </a:rPr>
              <a:t>833 surveys received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9272016" y="1783080"/>
            <a:ext cx="2331720" cy="1508760"/>
          </a:xfrm>
          <a:prstGeom prst="roundRect">
            <a:avLst>
              <a:gd name="adj" fmla="val 4242"/>
            </a:avLst>
          </a:prstGeom>
          <a:solidFill>
            <a:srgbClr val="314363">
              <a:alpha val="96000"/>
            </a:srgbClr>
          </a:solidFill>
          <a:ln w="12700">
            <a:solidFill>
              <a:srgbClr val="8794AA">
                <a:alpha val="55000"/>
              </a:srgbClr>
            </a:solidFill>
            <a:prstDash val="solid"/>
          </a:ln>
          <a:effectLst>
            <a:outerShdw blurRad="15240" dist="6350" dir="2700000" algn="bl" rotWithShape="0">
              <a:srgbClr val="1D2A4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9272016" y="1783080"/>
            <a:ext cx="64008" cy="1508760"/>
          </a:xfrm>
          <a:prstGeom prst="rect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500616" y="1947672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7DEE8"/>
                </a:solidFill>
              </a:rPr>
              <a:t>LOYALTY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573768" y="2103120"/>
            <a:ext cx="17007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C2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80</a:t>
            </a:r>
            <a:endParaRPr lang="en-US" sz="2800" dirty="0"/>
          </a:p>
        </p:txBody>
      </p:sp>
      <p:sp>
        <p:nvSpPr>
          <p:cNvPr id="29" name="Text 26"/>
          <p:cNvSpPr/>
          <p:nvPr/>
        </p:nvSpPr>
        <p:spPr>
          <a:xfrm>
            <a:off x="9573767" y="2579024"/>
            <a:ext cx="1868467" cy="20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tNPS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9573768" y="2816352"/>
            <a:ext cx="17007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DEE8"/>
                </a:solidFill>
              </a:rPr>
              <a:t>70+ is world-class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548640" y="3547872"/>
            <a:ext cx="11055096" cy="2176272"/>
          </a:xfrm>
          <a:prstGeom prst="roundRect">
            <a:avLst>
              <a:gd name="adj" fmla="val 2941"/>
            </a:avLst>
          </a:prstGeom>
          <a:solidFill>
            <a:srgbClr val="314363">
              <a:alpha val="96000"/>
            </a:srgbClr>
          </a:solidFill>
          <a:ln w="12700">
            <a:solidFill>
              <a:srgbClr val="8794AA">
                <a:alpha val="55000"/>
              </a:srgbClr>
            </a:solidFill>
            <a:prstDash val="solid"/>
          </a:ln>
          <a:effectLst>
            <a:outerShdw blurRad="15240" dist="6350" dir="2700000" algn="bl" rotWithShape="0">
              <a:srgbClr val="1D2A4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548640" y="3547872"/>
            <a:ext cx="64008" cy="2176272"/>
          </a:xfrm>
          <a:prstGeom prst="rect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777240" y="3712464"/>
            <a:ext cx="10597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7DEE8"/>
                </a:solidFill>
              </a:rPr>
              <a:t>KNOWLEDGE CREATION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841248" y="3968496"/>
            <a:ext cx="1874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C2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435</a:t>
            </a:r>
            <a:endParaRPr lang="en-US" sz="2800" dirty="0"/>
          </a:p>
        </p:txBody>
      </p:sp>
      <p:sp>
        <p:nvSpPr>
          <p:cNvPr id="35" name="Text 32"/>
          <p:cNvSpPr/>
          <p:nvPr/>
        </p:nvSpPr>
        <p:spPr>
          <a:xfrm>
            <a:off x="841248" y="4434840"/>
            <a:ext cx="1874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TOTAL KBs WRITTEN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2907792" y="3867912"/>
            <a:ext cx="1" cy="1344168"/>
          </a:xfrm>
          <a:prstGeom prst="line">
            <a:avLst/>
          </a:prstGeom>
          <a:noFill/>
          <a:ln w="12700">
            <a:solidFill>
              <a:srgbClr val="71809A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3218688" y="3980253"/>
            <a:ext cx="12252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D7DEE8"/>
                </a:solidFill>
              </a:rPr>
              <a:t>ARTICLE MIX</a:t>
            </a:r>
            <a:endParaRPr lang="en-US" sz="1050" dirty="0"/>
          </a:p>
        </p:txBody>
      </p:sp>
      <p:sp>
        <p:nvSpPr>
          <p:cNvPr id="38" name="Shape 35"/>
          <p:cNvSpPr/>
          <p:nvPr/>
        </p:nvSpPr>
        <p:spPr>
          <a:xfrm>
            <a:off x="3218688" y="4315968"/>
            <a:ext cx="4663440" cy="420624"/>
          </a:xfrm>
          <a:prstGeom prst="roundRect">
            <a:avLst>
              <a:gd name="adj" fmla="val 13043"/>
            </a:avLst>
          </a:prstGeom>
          <a:solidFill>
            <a:srgbClr val="273A58"/>
          </a:solidFill>
          <a:ln w="12700">
            <a:solidFill>
              <a:srgbClr val="273A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3218688" y="4315968"/>
            <a:ext cx="3012475" cy="420624"/>
          </a:xfrm>
          <a:prstGeom prst="roundRect">
            <a:avLst>
              <a:gd name="adj" fmla="val 13043"/>
            </a:avLst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7"/>
          <p:cNvSpPr/>
          <p:nvPr/>
        </p:nvSpPr>
        <p:spPr>
          <a:xfrm>
            <a:off x="6158011" y="4315968"/>
            <a:ext cx="146304" cy="420624"/>
          </a:xfrm>
          <a:prstGeom prst="rect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6231163" y="4315968"/>
            <a:ext cx="1650965" cy="420624"/>
          </a:xfrm>
          <a:prstGeom prst="roundRect">
            <a:avLst>
              <a:gd name="adj" fmla="val 13043"/>
            </a:avLst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3383280" y="4407408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281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7223760" y="4407408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314363"/>
                </a:solidFill>
              </a:rPr>
              <a:t>154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3227832" y="5020056"/>
            <a:ext cx="137160" cy="13716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3465576" y="4965192"/>
            <a:ext cx="1965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281 Internal Articles  |  64.6%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5660136" y="5020056"/>
            <a:ext cx="137160" cy="137160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5897880" y="4965192"/>
            <a:ext cx="2121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154 External Articles  |  35.4%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8321040" y="3904488"/>
            <a:ext cx="2926080" cy="1353312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5240" dist="6350" dir="2700000" algn="bl" rotWithShape="0">
              <a:srgbClr val="1D2A4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8613648" y="4151376"/>
            <a:ext cx="23042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10" dirty="0">
                <a:solidFill>
                  <a:srgbClr val="667892"/>
                </a:solidFill>
              </a:rPr>
              <a:t>QUALITY AT SCALE</a:t>
            </a:r>
            <a:endParaRPr lang="en-US" sz="900" dirty="0"/>
          </a:p>
        </p:txBody>
      </p:sp>
      <p:sp>
        <p:nvSpPr>
          <p:cNvPr id="50" name="Text 47"/>
          <p:cNvSpPr/>
          <p:nvPr/>
        </p:nvSpPr>
        <p:spPr>
          <a:xfrm>
            <a:off x="8613648" y="4443984"/>
            <a:ext cx="226771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3143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11K+ cases closed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3143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with 99.2% CSAT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team_channels_work/templ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93192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TEAM BEHIND EVERY CASE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12064" y="914400"/>
            <a:ext cx="8412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Three ways to reach Support, with the right expertise engaged when needed.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85216" y="1755648"/>
            <a:ext cx="2770632" cy="3995928"/>
          </a:xfrm>
          <a:prstGeom prst="roundRect">
            <a:avLst>
              <a:gd name="adj" fmla="val 1980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77824" y="1978043"/>
            <a:ext cx="217627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304363"/>
                </a:solidFill>
              </a:rPr>
              <a:t>CONTACT SUPPORT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84425" y="2384951"/>
            <a:ext cx="2374827" cy="873252"/>
          </a:xfrm>
          <a:prstGeom prst="roundRect">
            <a:avLst>
              <a:gd name="adj" fmla="val 7246"/>
            </a:avLst>
          </a:prstGeom>
          <a:solidFill>
            <a:srgbClr val="FFFFFF"/>
          </a:solidFill>
          <a:ln w="10160">
            <a:solidFill>
              <a:srgbClr val="D8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919952" y="2517539"/>
            <a:ext cx="347472" cy="347472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19952" y="2618123"/>
            <a:ext cx="34747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@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431363" y="2543665"/>
            <a:ext cx="13940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04363"/>
                </a:solidFill>
              </a:rPr>
              <a:t>EMAIL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431363" y="2817985"/>
            <a:ext cx="1727889" cy="20704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2647C"/>
                </a:solidFill>
              </a:rPr>
              <a:t>Send a message to </a:t>
            </a:r>
            <a:r>
              <a:rPr lang="en-US" sz="1050" b="1" dirty="0">
                <a:solidFill>
                  <a:srgbClr val="52647C"/>
                </a:solidFill>
              </a:rPr>
              <a:t>support@epass.software</a:t>
            </a:r>
            <a:endParaRPr lang="en-US" sz="1050" b="1" dirty="0"/>
          </a:p>
        </p:txBody>
      </p:sp>
      <p:sp>
        <p:nvSpPr>
          <p:cNvPr id="12" name="Shape 9"/>
          <p:cNvSpPr/>
          <p:nvPr/>
        </p:nvSpPr>
        <p:spPr>
          <a:xfrm>
            <a:off x="770709" y="3534156"/>
            <a:ext cx="2374827" cy="822960"/>
          </a:xfrm>
          <a:prstGeom prst="roundRect">
            <a:avLst>
              <a:gd name="adj" fmla="val 7246"/>
            </a:avLst>
          </a:prstGeom>
          <a:solidFill>
            <a:srgbClr val="FFFFFF"/>
          </a:solidFill>
          <a:ln w="10160">
            <a:solidFill>
              <a:srgbClr val="D8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929096" y="3666744"/>
            <a:ext cx="347472" cy="347472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29096" y="3767328"/>
            <a:ext cx="34747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☎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463408" y="3706586"/>
            <a:ext cx="13940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04363"/>
                </a:solidFill>
              </a:rPr>
              <a:t>PHONE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463408" y="3973068"/>
            <a:ext cx="139409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2647C"/>
                </a:solidFill>
              </a:rPr>
              <a:t>Speak directly with the Support team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770709" y="4649888"/>
            <a:ext cx="2374827" cy="822960"/>
          </a:xfrm>
          <a:prstGeom prst="roundRect">
            <a:avLst>
              <a:gd name="adj" fmla="val 7246"/>
            </a:avLst>
          </a:prstGeom>
          <a:solidFill>
            <a:srgbClr val="FFFFFF"/>
          </a:solidFill>
          <a:ln w="10160">
            <a:solidFill>
              <a:srgbClr val="D8E0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906236" y="4782476"/>
            <a:ext cx="347472" cy="347472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06236" y="4883060"/>
            <a:ext cx="34747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▣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424383" y="4824277"/>
            <a:ext cx="1629713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04363"/>
                </a:solidFill>
              </a:rPr>
              <a:t>SUPPORT PORTAL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39201" y="4988216"/>
            <a:ext cx="1413727" cy="3611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2647C"/>
                </a:solidFill>
              </a:rPr>
              <a:t>Create, monitor, and update cases online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3575304" y="3163824"/>
            <a:ext cx="393192" cy="530352"/>
          </a:xfrm>
          <a:prstGeom prst="chevron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048547" y="2148840"/>
            <a:ext cx="2928325" cy="2496312"/>
          </a:xfrm>
          <a:prstGeom prst="roundRect">
            <a:avLst>
              <a:gd name="adj" fmla="val 2198"/>
            </a:avLst>
          </a:prstGeom>
          <a:solidFill>
            <a:srgbClr val="263A59"/>
          </a:solidFill>
          <a:ln w="12700">
            <a:solidFill>
              <a:srgbClr val="263A59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4414130" y="2313432"/>
            <a:ext cx="1227718" cy="283464"/>
          </a:xfrm>
          <a:prstGeom prst="roundRect">
            <a:avLst>
              <a:gd name="adj" fmla="val 19355"/>
            </a:avLst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475271" y="2395728"/>
            <a:ext cx="111171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kern="0" spc="40" dirty="0">
                <a:solidFill>
                  <a:srgbClr val="304363"/>
                </a:solidFill>
              </a:rPr>
              <a:t>PRIMARY TEAM</a:t>
            </a:r>
            <a:endParaRPr lang="en-US" sz="830" dirty="0"/>
          </a:p>
        </p:txBody>
      </p:sp>
      <p:sp>
        <p:nvSpPr>
          <p:cNvPr id="28" name="Text 25"/>
          <p:cNvSpPr/>
          <p:nvPr/>
        </p:nvSpPr>
        <p:spPr>
          <a:xfrm>
            <a:off x="4365214" y="2907792"/>
            <a:ext cx="230076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FRONTLINE SUPPORT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4366260" y="3410712"/>
            <a:ext cx="228142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5 technicians manage most questions, troubleshooting, and guidance</a:t>
            </a:r>
          </a:p>
          <a:p>
            <a:pPr marL="0" indent="0">
              <a:buNone/>
            </a:pPr>
            <a:endParaRPr lang="en-US" sz="1200" dirty="0">
              <a:solidFill>
                <a:srgbClr val="D7DEE8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The case owner coordinates the work and keeps you informed</a:t>
            </a:r>
          </a:p>
        </p:txBody>
      </p:sp>
      <p:sp>
        <p:nvSpPr>
          <p:cNvPr id="31" name="Shape 28"/>
          <p:cNvSpPr/>
          <p:nvPr/>
        </p:nvSpPr>
        <p:spPr>
          <a:xfrm>
            <a:off x="7452360" y="1751076"/>
            <a:ext cx="4142232" cy="1133856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7452360" y="1751076"/>
            <a:ext cx="73152" cy="1133856"/>
          </a:xfrm>
          <a:prstGeom prst="rect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0"/>
          <p:cNvSpPr/>
          <p:nvPr/>
        </p:nvSpPr>
        <p:spPr>
          <a:xfrm>
            <a:off x="7744968" y="1915668"/>
            <a:ext cx="1243584" cy="283464"/>
          </a:xfrm>
          <a:prstGeom prst="roundRect">
            <a:avLst>
              <a:gd name="adj" fmla="val 19355"/>
            </a:avLst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7799832" y="1997964"/>
            <a:ext cx="11338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kern="0" spc="40" dirty="0">
                <a:solidFill>
                  <a:srgbClr val="304363"/>
                </a:solidFill>
              </a:rPr>
              <a:t>TIER 2</a:t>
            </a:r>
            <a:endParaRPr lang="en-US" sz="830" dirty="0"/>
          </a:p>
        </p:txBody>
      </p:sp>
      <p:sp>
        <p:nvSpPr>
          <p:cNvPr id="35" name="Text 32"/>
          <p:cNvSpPr/>
          <p:nvPr/>
        </p:nvSpPr>
        <p:spPr>
          <a:xfrm>
            <a:off x="9162288" y="1924812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TEAM LEADS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7744968" y="2345436"/>
            <a:ext cx="3502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3 leads support escalations and more complex topics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7452360" y="3205625"/>
            <a:ext cx="4142232" cy="1133856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7452360" y="3205625"/>
            <a:ext cx="73152" cy="1133856"/>
          </a:xfrm>
          <a:prstGeom prst="rect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7744968" y="3370217"/>
            <a:ext cx="1243584" cy="283464"/>
          </a:xfrm>
          <a:prstGeom prst="roundRect">
            <a:avLst>
              <a:gd name="adj" fmla="val 19355"/>
            </a:avLst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7799832" y="3452513"/>
            <a:ext cx="11338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kern="0" spc="40" dirty="0">
                <a:solidFill>
                  <a:srgbClr val="FFFFFF"/>
                </a:solidFill>
              </a:rPr>
              <a:t>VALUE &amp; ADOPTION</a:t>
            </a:r>
            <a:endParaRPr lang="en-US" sz="830" dirty="0"/>
          </a:p>
        </p:txBody>
      </p:sp>
      <p:sp>
        <p:nvSpPr>
          <p:cNvPr id="41" name="Text 38"/>
          <p:cNvSpPr/>
          <p:nvPr/>
        </p:nvSpPr>
        <p:spPr>
          <a:xfrm>
            <a:off x="9162288" y="3379361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CUSTOMER SUCCESS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7744968" y="3799985"/>
            <a:ext cx="3502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Matt helps you gain more value from EPASS and supports selected accounting escalations</a:t>
            </a:r>
            <a:endParaRPr lang="en-US" sz="1200" dirty="0"/>
          </a:p>
        </p:txBody>
      </p:sp>
      <p:sp>
        <p:nvSpPr>
          <p:cNvPr id="43" name="Shape 40"/>
          <p:cNvSpPr/>
          <p:nvPr/>
        </p:nvSpPr>
        <p:spPr>
          <a:xfrm>
            <a:off x="7452360" y="4617720"/>
            <a:ext cx="4142232" cy="1133856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41"/>
          <p:cNvSpPr/>
          <p:nvPr/>
        </p:nvSpPr>
        <p:spPr>
          <a:xfrm>
            <a:off x="7452360" y="4617720"/>
            <a:ext cx="73152" cy="1133856"/>
          </a:xfrm>
          <a:prstGeom prst="rect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7744968" y="4782312"/>
            <a:ext cx="1243584" cy="283464"/>
          </a:xfrm>
          <a:prstGeom prst="roundRect">
            <a:avLst>
              <a:gd name="adj" fmla="val 19355"/>
            </a:avLst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7799832" y="4864608"/>
            <a:ext cx="11338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kern="0" spc="40" dirty="0">
                <a:solidFill>
                  <a:srgbClr val="FFFFFF"/>
                </a:solidFill>
              </a:rPr>
              <a:t>DEPLOYMENTS &amp; IT</a:t>
            </a:r>
            <a:endParaRPr lang="en-US" sz="830" dirty="0"/>
          </a:p>
        </p:txBody>
      </p:sp>
      <p:sp>
        <p:nvSpPr>
          <p:cNvPr id="47" name="Text 44"/>
          <p:cNvSpPr/>
          <p:nvPr/>
        </p:nvSpPr>
        <p:spPr>
          <a:xfrm>
            <a:off x="9162288" y="4791456"/>
            <a:ext cx="20116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IT SPECIALIST</a:t>
            </a:r>
            <a:endParaRPr lang="en-US" sz="1400" dirty="0"/>
          </a:p>
        </p:txBody>
      </p:sp>
      <p:sp>
        <p:nvSpPr>
          <p:cNvPr id="48" name="Text 45"/>
          <p:cNvSpPr/>
          <p:nvPr/>
        </p:nvSpPr>
        <p:spPr>
          <a:xfrm>
            <a:off x="7744968" y="5212080"/>
            <a:ext cx="35021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Anmol assists with IT-related matters and manages database and software update deployments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 flipV="1">
            <a:off x="6976872" y="2395728"/>
            <a:ext cx="475488" cy="996696"/>
          </a:xfrm>
          <a:prstGeom prst="line">
            <a:avLst/>
          </a:prstGeom>
          <a:noFill/>
          <a:ln w="19050">
            <a:solidFill>
              <a:srgbClr val="D7DE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7"/>
          <p:cNvSpPr/>
          <p:nvPr/>
        </p:nvSpPr>
        <p:spPr>
          <a:xfrm>
            <a:off x="6976872" y="3392424"/>
            <a:ext cx="475488" cy="182880"/>
          </a:xfrm>
          <a:prstGeom prst="line">
            <a:avLst/>
          </a:prstGeom>
          <a:noFill/>
          <a:ln w="19050">
            <a:solidFill>
              <a:srgbClr val="D7DE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8"/>
          <p:cNvSpPr/>
          <p:nvPr/>
        </p:nvSpPr>
        <p:spPr>
          <a:xfrm>
            <a:off x="6972300" y="3379362"/>
            <a:ext cx="475488" cy="1499616"/>
          </a:xfrm>
          <a:prstGeom prst="line">
            <a:avLst/>
          </a:prstGeom>
          <a:noFill/>
          <a:ln w="19050">
            <a:solidFill>
              <a:srgbClr val="D7DE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84048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COMMUNICATION COMMITMENTS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12064" y="914400"/>
            <a:ext cx="9509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Internal service targets guide how frequently we communicate throughout the life of a case.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03504" y="1737360"/>
            <a:ext cx="3218688" cy="4059936"/>
          </a:xfrm>
          <a:prstGeom prst="roundRect">
            <a:avLst>
              <a:gd name="adj" fmla="val 170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900684" y="2140772"/>
            <a:ext cx="1417320" cy="292608"/>
          </a:xfrm>
          <a:prstGeom prst="roundRect">
            <a:avLst>
              <a:gd name="adj" fmla="val 21875"/>
            </a:avLst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73836" y="2223068"/>
            <a:ext cx="127101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50" dirty="0">
                <a:solidFill>
                  <a:srgbClr val="FFFFFF"/>
                </a:solidFill>
              </a:rPr>
              <a:t>ALL NEW CASES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763524" y="2660904"/>
            <a:ext cx="10789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5200" b="1" dirty="0">
                <a:solidFill>
                  <a:srgbClr val="3043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5200" dirty="0"/>
          </a:p>
        </p:txBody>
      </p:sp>
      <p:sp>
        <p:nvSpPr>
          <p:cNvPr id="9" name="Text 6"/>
          <p:cNvSpPr/>
          <p:nvPr/>
        </p:nvSpPr>
        <p:spPr>
          <a:xfrm>
            <a:off x="1933956" y="3081528"/>
            <a:ext cx="106984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951C"/>
                </a:solidFill>
              </a:rPr>
              <a:t>HOURS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954472" y="3632320"/>
            <a:ext cx="2322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04363"/>
                </a:solidFill>
              </a:rPr>
              <a:t>INITIAL CONTACT TARGET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027624" y="4153528"/>
            <a:ext cx="2167128" cy="9144"/>
          </a:xfrm>
          <a:prstGeom prst="line">
            <a:avLst/>
          </a:prstGeom>
          <a:noFill/>
          <a:ln w="13970">
            <a:solidFill>
              <a:srgbClr val="D3DA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91048" y="4446136"/>
            <a:ext cx="2093976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2647C"/>
                </a:solidFill>
              </a:rPr>
              <a:t>Early acknowledgement confirms that the request has been received and is being reviewed.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215384" y="18562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23E"/>
                </a:solidFill>
              </a:rPr>
              <a:t>ACTIVE CASE UPDATE TARGETS</a:t>
            </a:r>
            <a:endParaRPr lang="en-US" sz="1200" b="1" dirty="0"/>
          </a:p>
        </p:txBody>
      </p:sp>
      <p:sp>
        <p:nvSpPr>
          <p:cNvPr id="14" name="Shape 11"/>
          <p:cNvSpPr/>
          <p:nvPr/>
        </p:nvSpPr>
        <p:spPr>
          <a:xfrm>
            <a:off x="4215384" y="2262602"/>
            <a:ext cx="4261104" cy="521208"/>
          </a:xfrm>
          <a:prstGeom prst="roundRect">
            <a:avLst>
              <a:gd name="adj" fmla="val 8772"/>
            </a:avLst>
          </a:prstGeom>
          <a:solidFill>
            <a:srgbClr val="263A59"/>
          </a:solidFill>
          <a:ln w="12700">
            <a:solidFill>
              <a:srgbClr val="8794A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215384" y="2262602"/>
            <a:ext cx="73152" cy="521208"/>
          </a:xfrm>
          <a:prstGeom prst="rect">
            <a:avLst/>
          </a:prstGeom>
          <a:solidFill>
            <a:srgbClr val="EF6A60"/>
          </a:solidFill>
          <a:ln w="12700">
            <a:solidFill>
              <a:srgbClr val="EF6A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498848" y="2427194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CRITICAL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989320" y="2427194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7DEE8"/>
                </a:solidFill>
              </a:rPr>
              <a:t>Every 4 business hours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215384" y="2967228"/>
            <a:ext cx="4261104" cy="521208"/>
          </a:xfrm>
          <a:prstGeom prst="roundRect">
            <a:avLst>
              <a:gd name="adj" fmla="val 8772"/>
            </a:avLst>
          </a:prstGeom>
          <a:solidFill>
            <a:srgbClr val="263A59"/>
          </a:solidFill>
          <a:ln w="12700">
            <a:solidFill>
              <a:srgbClr val="8794A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215384" y="2967228"/>
            <a:ext cx="73152" cy="521208"/>
          </a:xfrm>
          <a:prstGeom prst="rect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4498848" y="3131820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NORMAL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5989320" y="3131820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7DEE8"/>
                </a:solidFill>
              </a:rPr>
              <a:t>Every 1 business day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215384" y="3671854"/>
            <a:ext cx="4261104" cy="521208"/>
          </a:xfrm>
          <a:prstGeom prst="roundRect">
            <a:avLst>
              <a:gd name="adj" fmla="val 8772"/>
            </a:avLst>
          </a:prstGeom>
          <a:solidFill>
            <a:srgbClr val="263A59"/>
          </a:solidFill>
          <a:ln w="12700">
            <a:solidFill>
              <a:srgbClr val="8794A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4215384" y="3671854"/>
            <a:ext cx="73152" cy="521208"/>
          </a:xfrm>
          <a:prstGeom prst="rect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498848" y="3836446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LOW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5989320" y="3836446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7DEE8"/>
                </a:solidFill>
              </a:rPr>
              <a:t>Every 10 days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4215384" y="4376480"/>
            <a:ext cx="4261104" cy="521208"/>
          </a:xfrm>
          <a:prstGeom prst="roundRect">
            <a:avLst>
              <a:gd name="adj" fmla="val 8772"/>
            </a:avLst>
          </a:prstGeom>
          <a:solidFill>
            <a:srgbClr val="263A59"/>
          </a:solidFill>
          <a:ln w="12700">
            <a:solidFill>
              <a:srgbClr val="8794A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4215384" y="4376480"/>
            <a:ext cx="73152" cy="521208"/>
          </a:xfrm>
          <a:prstGeom prst="rect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498848" y="4541072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AWAITING RESPONSE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5989320" y="4541072"/>
            <a:ext cx="2148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D7DEE8"/>
                </a:solidFill>
              </a:rPr>
              <a:t>Every 10 days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8759952" y="1737358"/>
            <a:ext cx="2825496" cy="4059937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9061704" y="1856232"/>
            <a:ext cx="2221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80" dirty="0">
                <a:solidFill>
                  <a:srgbClr val="304363"/>
                </a:solidFill>
              </a:rPr>
              <a:t>WHAT TO EXPECT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9070848" y="2350008"/>
            <a:ext cx="320040" cy="32004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9070848" y="243230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9573768" y="2340864"/>
            <a:ext cx="1691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Clear follow-up expectations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9070848" y="3026664"/>
            <a:ext cx="320040" cy="320040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9070848" y="3108960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9573768" y="3017520"/>
            <a:ext cx="1691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Updates aligned to case priority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9070848" y="3703320"/>
            <a:ext cx="320040" cy="32004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9070848" y="3785616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9573768" y="3694176"/>
            <a:ext cx="1691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Revised expectations when timelines shift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9070848" y="4379976"/>
            <a:ext cx="320040" cy="320040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9070848" y="4462272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9573768" y="4370832"/>
            <a:ext cx="1691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Continued communication while the case is active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9061704" y="5157216"/>
            <a:ext cx="2221992" cy="374904"/>
          </a:xfrm>
          <a:prstGeom prst="roundRect">
            <a:avLst>
              <a:gd name="adj" fmla="val 12195"/>
            </a:avLst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9162288" y="5276088"/>
            <a:ext cx="202082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COMMUNICATION MATTERS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84048"/>
            <a:ext cx="8595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HAPPENS AFTER YOU SUBMIT A CASE?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12064" y="914400"/>
            <a:ext cx="9509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Most cases follow a direct resolution path. Additional expertise is engaged when needed.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21792" y="1901952"/>
            <a:ext cx="1755648" cy="2048256"/>
          </a:xfrm>
          <a:prstGeom prst="roundRect">
            <a:avLst>
              <a:gd name="adj" fmla="val 312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179576" y="2148840"/>
            <a:ext cx="640080" cy="64008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79576" y="236829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672" y="2971800"/>
            <a:ext cx="1389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SUBMIT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13816" y="3328416"/>
            <a:ext cx="1371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2647C"/>
                </a:solidFill>
              </a:rPr>
              <a:t>Your request enters the support queue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450592" y="2660904"/>
            <a:ext cx="265176" cy="420624"/>
          </a:xfrm>
          <a:prstGeom prst="chevron">
            <a:avLst/>
          </a:prstGeom>
          <a:solidFill>
            <a:srgbClr val="D7DEE8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761488" y="1901952"/>
            <a:ext cx="1755648" cy="2048256"/>
          </a:xfrm>
          <a:prstGeom prst="roundRect">
            <a:avLst>
              <a:gd name="adj" fmla="val 312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319272" y="2148840"/>
            <a:ext cx="640080" cy="640080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319272" y="236829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2944368" y="2971800"/>
            <a:ext cx="1389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REVIEW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2953512" y="3328416"/>
            <a:ext cx="1371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2647C"/>
                </a:solidFill>
              </a:rPr>
              <a:t>A technician confirms scope and ownership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90288" y="2660904"/>
            <a:ext cx="265176" cy="420624"/>
          </a:xfrm>
          <a:prstGeom prst="chevron">
            <a:avLst/>
          </a:prstGeom>
          <a:solidFill>
            <a:srgbClr val="D7DEE8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4901184" y="1901952"/>
            <a:ext cx="1755648" cy="2048256"/>
          </a:xfrm>
          <a:prstGeom prst="roundRect">
            <a:avLst>
              <a:gd name="adj" fmla="val 312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458968" y="2148840"/>
            <a:ext cx="640080" cy="640080"/>
          </a:xfrm>
          <a:prstGeom prst="ellipse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458968" y="236829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3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084064" y="2971800"/>
            <a:ext cx="1389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INVESTIGATE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093208" y="3328416"/>
            <a:ext cx="1371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2647C"/>
                </a:solidFill>
              </a:rPr>
              <a:t>The team gathers context and troubleshoots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729984" y="2660904"/>
            <a:ext cx="265176" cy="420624"/>
          </a:xfrm>
          <a:prstGeom prst="chevron">
            <a:avLst/>
          </a:prstGeom>
          <a:solidFill>
            <a:srgbClr val="D7DEE8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7040880" y="1901952"/>
            <a:ext cx="1755648" cy="2048256"/>
          </a:xfrm>
          <a:prstGeom prst="roundRect">
            <a:avLst>
              <a:gd name="adj" fmla="val 312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7598664" y="2148840"/>
            <a:ext cx="640080" cy="640080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598664" y="236829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7223760" y="2971800"/>
            <a:ext cx="1389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RESOLVE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232904" y="3328416"/>
            <a:ext cx="1371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2647C"/>
                </a:solidFill>
              </a:rPr>
              <a:t>Guidance or a solution is provided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8869680" y="2660904"/>
            <a:ext cx="265176" cy="420624"/>
          </a:xfrm>
          <a:prstGeom prst="chevron">
            <a:avLst/>
          </a:prstGeom>
          <a:solidFill>
            <a:srgbClr val="D7DEE8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9180576" y="1901952"/>
            <a:ext cx="1755648" cy="2048256"/>
          </a:xfrm>
          <a:prstGeom prst="roundRect">
            <a:avLst>
              <a:gd name="adj" fmla="val 3125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5240" dist="6350" dir="2700000" algn="bl" rotWithShape="0">
              <a:srgbClr val="22314B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9738360" y="2148840"/>
            <a:ext cx="640080" cy="64008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9738360" y="236829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9363456" y="2971800"/>
            <a:ext cx="13898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04363"/>
                </a:solidFill>
              </a:rPr>
              <a:t>CONFIRM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9372600" y="3328416"/>
            <a:ext cx="1371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2647C"/>
                </a:solidFill>
              </a:rPr>
              <a:t>Outcome and next steps are communicated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5779008" y="3950208"/>
            <a:ext cx="6401" cy="576072"/>
          </a:xfrm>
          <a:prstGeom prst="line">
            <a:avLst/>
          </a:prstGeom>
          <a:noFill/>
          <a:ln w="25400">
            <a:solidFill>
              <a:srgbClr val="FFC23E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2971800" y="4526279"/>
            <a:ext cx="5623560" cy="1325879"/>
          </a:xfrm>
          <a:prstGeom prst="roundRect">
            <a:avLst>
              <a:gd name="adj" fmla="val 5085"/>
            </a:avLst>
          </a:prstGeom>
          <a:solidFill>
            <a:srgbClr val="263A59"/>
          </a:solidFill>
          <a:ln w="12700">
            <a:solidFill>
              <a:srgbClr val="8794A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3246120" y="4727448"/>
            <a:ext cx="1188720" cy="292608"/>
          </a:xfrm>
          <a:prstGeom prst="roundRect">
            <a:avLst>
              <a:gd name="adj" fmla="val 21875"/>
            </a:avLst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3319272" y="4809744"/>
            <a:ext cx="104241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50" dirty="0">
                <a:solidFill>
                  <a:srgbClr val="304363"/>
                </a:solidFill>
              </a:rPr>
              <a:t>WHEN NEEDED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4617720" y="4753266"/>
            <a:ext cx="313944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ESCALATE &amp; COLLABORATE</a:t>
            </a:r>
            <a:endParaRPr lang="en-US" sz="1400" dirty="0"/>
          </a:p>
        </p:txBody>
      </p:sp>
      <p:sp>
        <p:nvSpPr>
          <p:cNvPr id="39" name="Text 36"/>
          <p:cNvSpPr/>
          <p:nvPr/>
        </p:nvSpPr>
        <p:spPr>
          <a:xfrm>
            <a:off x="3270809" y="5230368"/>
            <a:ext cx="50292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The case owner consults the team. Team Leads have direct access to Development and review issues frequently.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8851392" y="4526280"/>
            <a:ext cx="2688336" cy="13258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2314B">
                <a:alpha val="1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9107424" y="4680114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304363"/>
                </a:solidFill>
              </a:rPr>
              <a:t>PRODUCT FOLLOW-THROUGH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9107424" y="5127823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Confirmed bugs and feature requests are logged, triaged, and assigned for development review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kpi_work/templ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0624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INVESTING IN SUPPORT QUALITY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12064" y="93268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A structured program designed to strengthen every customer interaction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614934" y="1778508"/>
            <a:ext cx="2880360" cy="416052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" dist="7620" dir="2700000" algn="bl" rotWithShape="0">
              <a:srgbClr val="22314B">
                <a:alpha val="2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59536" y="1881377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6A7B94"/>
                </a:solidFill>
              </a:rPr>
              <a:t>OUR GOAL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868680" y="2172507"/>
            <a:ext cx="2267712" cy="10789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3143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more consistent, effective, and customer-focused support experience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954069" y="3398879"/>
            <a:ext cx="2231136" cy="9144"/>
          </a:xfrm>
          <a:prstGeom prst="line">
            <a:avLst/>
          </a:prstGeom>
          <a:noFill/>
          <a:ln w="1524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13816" y="3447288"/>
            <a:ext cx="224028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E6078"/>
                </a:solidFill>
              </a:rPr>
              <a:t>Quality reviews help us turn real support interactions into coaching, shared best practices, and service improvements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86968" y="4599432"/>
            <a:ext cx="2231136" cy="804672"/>
          </a:xfrm>
          <a:prstGeom prst="roundRect">
            <a:avLst>
              <a:gd name="adj" fmla="val 11905"/>
            </a:avLst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937260" y="4937760"/>
            <a:ext cx="1993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CONTINUOUS IMPROVEMENT TO ACHIEVE SUCCESSFUL SUPPORT OUTCOMES</a:t>
            </a:r>
            <a:endParaRPr lang="en-US" sz="1000" b="1" dirty="0"/>
          </a:p>
        </p:txBody>
      </p:sp>
      <p:sp>
        <p:nvSpPr>
          <p:cNvPr id="12" name="Text 9"/>
          <p:cNvSpPr/>
          <p:nvPr/>
        </p:nvSpPr>
        <p:spPr>
          <a:xfrm>
            <a:off x="3803904" y="166420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C23E"/>
                </a:solidFill>
              </a:rPr>
              <a:t>HOW THE PROGRAM WORKS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803904" y="2048256"/>
            <a:ext cx="3822192" cy="786384"/>
          </a:xfrm>
          <a:prstGeom prst="roundRect">
            <a:avLst>
              <a:gd name="adj" fmla="val 6977"/>
            </a:avLst>
          </a:prstGeom>
          <a:solidFill>
            <a:srgbClr val="314363"/>
          </a:solidFill>
          <a:ln w="12700">
            <a:solidFill>
              <a:srgbClr val="8694A9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005072" y="2212848"/>
            <a:ext cx="457200" cy="457200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005072" y="2366682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663440" y="2185416"/>
            <a:ext cx="8412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Review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663440" y="243230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D7DEE8"/>
                </a:solidFill>
              </a:rPr>
              <a:t>A representative selection of support cases is reviewed regularly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803904" y="3099816"/>
            <a:ext cx="3822192" cy="786384"/>
          </a:xfrm>
          <a:prstGeom prst="roundRect">
            <a:avLst>
              <a:gd name="adj" fmla="val 6977"/>
            </a:avLst>
          </a:prstGeom>
          <a:solidFill>
            <a:srgbClr val="314363"/>
          </a:solidFill>
          <a:ln w="12700">
            <a:solidFill>
              <a:srgbClr val="8694A9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4005072" y="3264408"/>
            <a:ext cx="457200" cy="457200"/>
          </a:xfrm>
          <a:prstGeom prst="ellipse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005072" y="341985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14363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663440" y="3236976"/>
            <a:ext cx="8412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Learn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663440" y="348386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D7DEE8"/>
                </a:solidFill>
              </a:rPr>
              <a:t>The team identifies strengths, coaching opportunities, and recurring themes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3803904" y="4151376"/>
            <a:ext cx="3822192" cy="786384"/>
          </a:xfrm>
          <a:prstGeom prst="roundRect">
            <a:avLst>
              <a:gd name="adj" fmla="val 6977"/>
            </a:avLst>
          </a:prstGeom>
          <a:solidFill>
            <a:srgbClr val="314363"/>
          </a:solidFill>
          <a:ln w="12700">
            <a:solidFill>
              <a:srgbClr val="8694A9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005072" y="4315968"/>
            <a:ext cx="457200" cy="45720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005072" y="447141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663440" y="4288536"/>
            <a:ext cx="8412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Improve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663440" y="453542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D7DEE8"/>
                </a:solidFill>
              </a:rPr>
              <a:t>Insights are applied through training, shared practices, and process updates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3803904" y="5202936"/>
            <a:ext cx="3822192" cy="786384"/>
          </a:xfrm>
          <a:prstGeom prst="roundRect">
            <a:avLst>
              <a:gd name="adj" fmla="val 6977"/>
            </a:avLst>
          </a:prstGeom>
          <a:solidFill>
            <a:srgbClr val="314363"/>
          </a:solidFill>
          <a:ln w="12700">
            <a:solidFill>
              <a:srgbClr val="8694A9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4005072" y="5367528"/>
            <a:ext cx="457200" cy="457200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4025646" y="5522976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63440" y="5340096"/>
            <a:ext cx="8412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Deliver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4663440" y="5586984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D7DEE8"/>
                </a:solidFill>
              </a:rPr>
              <a:t>Customers receive clearer, more consistent, and more effective support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973568" y="1664208"/>
            <a:ext cx="342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C23E"/>
                </a:solidFill>
              </a:rPr>
              <a:t>WHAT EPASS USERS CAN EXPECT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7973568" y="2048256"/>
            <a:ext cx="3630168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3324A">
                <a:alpha val="1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8211312" y="2249424"/>
            <a:ext cx="384048" cy="384048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8211312" y="235915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37" name="Text 34"/>
          <p:cNvSpPr/>
          <p:nvPr/>
        </p:nvSpPr>
        <p:spPr>
          <a:xfrm>
            <a:off x="8759952" y="2185416"/>
            <a:ext cx="2505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14363"/>
                </a:solidFill>
              </a:rPr>
              <a:t>CLEARER COMMUNICATION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8759952" y="2414016"/>
            <a:ext cx="2505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2647C"/>
                </a:solidFill>
              </a:rPr>
              <a:t>Better explanations, proactive follow-up, and clearer expectations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7973568" y="3099816"/>
            <a:ext cx="3630168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3324A">
                <a:alpha val="1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37"/>
          <p:cNvSpPr/>
          <p:nvPr/>
        </p:nvSpPr>
        <p:spPr>
          <a:xfrm>
            <a:off x="8211312" y="3300984"/>
            <a:ext cx="384048" cy="384048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8211312" y="342900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8759952" y="3236976"/>
            <a:ext cx="2505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14363"/>
                </a:solidFill>
              </a:rPr>
              <a:t>GREATER CONSISTENCY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8759952" y="3465576"/>
            <a:ext cx="2505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2647C"/>
                </a:solidFill>
              </a:rPr>
              <a:t>A shared quality standard across support interactions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7973568" y="4151376"/>
            <a:ext cx="3630168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3324A">
                <a:alpha val="1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8211312" y="4352544"/>
            <a:ext cx="384048" cy="384048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8220456" y="4467113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✓</a:t>
            </a:r>
            <a:endParaRPr lang="en-US" sz="1000" dirty="0"/>
          </a:p>
        </p:txBody>
      </p:sp>
      <p:sp>
        <p:nvSpPr>
          <p:cNvPr id="47" name="Text 44"/>
          <p:cNvSpPr/>
          <p:nvPr/>
        </p:nvSpPr>
        <p:spPr>
          <a:xfrm>
            <a:off x="8759952" y="4288536"/>
            <a:ext cx="2505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14363"/>
                </a:solidFill>
              </a:rPr>
              <a:t>STRONGER RESOLUTION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8759952" y="4517136"/>
            <a:ext cx="2505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2647C"/>
                </a:solidFill>
              </a:rPr>
              <a:t>Structured troubleshooting and better knowledge sharing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7973568" y="5202936"/>
            <a:ext cx="3630168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3324A">
                <a:alpha val="1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0" name="Shape 47"/>
          <p:cNvSpPr/>
          <p:nvPr/>
        </p:nvSpPr>
        <p:spPr>
          <a:xfrm>
            <a:off x="8211312" y="5404104"/>
            <a:ext cx="384048" cy="384048"/>
          </a:xfrm>
          <a:prstGeom prst="ellipse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8211312" y="5507377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14363"/>
                </a:solidFill>
              </a:rPr>
              <a:t>✓</a:t>
            </a:r>
            <a:endParaRPr lang="en-US" sz="1000" dirty="0"/>
          </a:p>
        </p:txBody>
      </p:sp>
      <p:sp>
        <p:nvSpPr>
          <p:cNvPr id="52" name="Text 49"/>
          <p:cNvSpPr/>
          <p:nvPr/>
        </p:nvSpPr>
        <p:spPr>
          <a:xfrm>
            <a:off x="8759952" y="5340096"/>
            <a:ext cx="2505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14363"/>
                </a:solidFill>
              </a:rPr>
              <a:t>ONGOING IMPROVEMENT</a:t>
            </a:r>
            <a:endParaRPr lang="en-US" sz="1200" dirty="0"/>
          </a:p>
        </p:txBody>
      </p:sp>
      <p:sp>
        <p:nvSpPr>
          <p:cNvPr id="53" name="Text 50"/>
          <p:cNvSpPr/>
          <p:nvPr/>
        </p:nvSpPr>
        <p:spPr>
          <a:xfrm>
            <a:off x="8759952" y="5568696"/>
            <a:ext cx="2505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2647C"/>
                </a:solidFill>
              </a:rPr>
              <a:t>Interaction trends inform training, processes, and product feedback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portal_template_work/templ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93192"/>
            <a:ext cx="7680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EPASS SUPPORT PORTAL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12064" y="914400"/>
            <a:ext cx="7955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Manage support cases and access self-service knowledge in one place.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85216" y="1746504"/>
            <a:ext cx="6931152" cy="3826764"/>
          </a:xfrm>
          <a:prstGeom prst="roundRect">
            <a:avLst>
              <a:gd name="adj" fmla="val 1319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96112" y="1847088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04363"/>
                </a:solidFill>
              </a:rPr>
              <a:t>SUPPORT AT YOUR FINGERTIPS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896112" y="2240280"/>
            <a:ext cx="1792224" cy="1591056"/>
          </a:xfrm>
          <a:prstGeom prst="roundRect">
            <a:avLst>
              <a:gd name="adj" fmla="val 5072"/>
            </a:avLst>
          </a:prstGeom>
          <a:solidFill>
            <a:srgbClr val="FFFFFF"/>
          </a:solidFill>
          <a:ln w="10160">
            <a:solidFill>
              <a:srgbClr val="D9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554480" y="2450592"/>
            <a:ext cx="475488" cy="475488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554480" y="2596896"/>
            <a:ext cx="4754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+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06424" y="3021474"/>
            <a:ext cx="1426464" cy="215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04363"/>
                </a:solidFill>
              </a:rPr>
              <a:t>CREATE CASES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091184" y="3392424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2647C"/>
                </a:solidFill>
              </a:rPr>
              <a:t>Submit a new support request.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035808" y="2240280"/>
            <a:ext cx="1792224" cy="1591056"/>
          </a:xfrm>
          <a:prstGeom prst="roundRect">
            <a:avLst>
              <a:gd name="adj" fmla="val 5072"/>
            </a:avLst>
          </a:prstGeom>
          <a:solidFill>
            <a:srgbClr val="FFFFFF"/>
          </a:solidFill>
          <a:ln w="10160">
            <a:solidFill>
              <a:srgbClr val="D9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694176" y="2450592"/>
            <a:ext cx="475488" cy="475488"/>
          </a:xfrm>
          <a:prstGeom prst="ellipse">
            <a:avLst/>
          </a:prstGeom>
          <a:solidFill>
            <a:srgbClr val="54C7E8"/>
          </a:solidFill>
          <a:ln w="12700">
            <a:solidFill>
              <a:srgbClr val="54C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694176" y="2596896"/>
            <a:ext cx="4754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3246120" y="305409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04363"/>
                </a:solidFill>
              </a:rPr>
              <a:t>MONITOR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206578" y="3376422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2647C"/>
                </a:solidFill>
              </a:rPr>
              <a:t>Track status and review history.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175504" y="2240279"/>
            <a:ext cx="1792224" cy="1591055"/>
          </a:xfrm>
          <a:prstGeom prst="roundRect">
            <a:avLst>
              <a:gd name="adj" fmla="val 5072"/>
            </a:avLst>
          </a:prstGeom>
          <a:solidFill>
            <a:srgbClr val="FFFFFF"/>
          </a:solidFill>
          <a:ln w="10160">
            <a:solidFill>
              <a:srgbClr val="D9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833872" y="2450592"/>
            <a:ext cx="475488" cy="475488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833872" y="2596896"/>
            <a:ext cx="47548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↻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5385816" y="305409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04363"/>
                </a:solidFill>
              </a:rPr>
              <a:t>UPDATE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324897" y="3376422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2647C"/>
                </a:solidFill>
              </a:rPr>
              <a:t>Add details and respond to Support.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896112" y="4050792"/>
            <a:ext cx="6272784" cy="1115568"/>
          </a:xfrm>
          <a:prstGeom prst="roundRect">
            <a:avLst>
              <a:gd name="adj" fmla="val 4698"/>
            </a:avLst>
          </a:prstGeom>
          <a:solidFill>
            <a:srgbClr val="263A59"/>
          </a:solidFill>
          <a:ln w="12700">
            <a:solidFill>
              <a:srgbClr val="263A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1210097" y="4242198"/>
            <a:ext cx="530352" cy="530352"/>
          </a:xfrm>
          <a:prstGeom prst="ellipse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1210097" y="4425078"/>
            <a:ext cx="5303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304363"/>
                </a:solidFill>
              </a:rPr>
              <a:t>KB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933956" y="4292490"/>
            <a:ext cx="26151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EPASS KNOWLEDGE BASE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1933956" y="4598196"/>
            <a:ext cx="447141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D7DEE8"/>
                </a:solidFill>
              </a:rPr>
              <a:t>Browse or search customer-facing articles for answers, guidance, and product information.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5398049" y="4187334"/>
            <a:ext cx="1417320" cy="283464"/>
          </a:xfrm>
          <a:prstGeom prst="roundRect">
            <a:avLst>
              <a:gd name="adj" fmla="val 19355"/>
            </a:avLst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5462057" y="4269630"/>
            <a:ext cx="12893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kern="0" spc="45" dirty="0">
                <a:solidFill>
                  <a:srgbClr val="304363"/>
                </a:solidFill>
              </a:rPr>
              <a:t>BROWSE + SEARCH</a:t>
            </a:r>
            <a:endParaRPr lang="en-US" sz="820" dirty="0"/>
          </a:p>
        </p:txBody>
      </p:sp>
      <p:sp>
        <p:nvSpPr>
          <p:cNvPr id="29" name="Shape 26"/>
          <p:cNvSpPr/>
          <p:nvPr/>
        </p:nvSpPr>
        <p:spPr>
          <a:xfrm>
            <a:off x="7781544" y="1746502"/>
            <a:ext cx="3813048" cy="3826765"/>
          </a:xfrm>
          <a:prstGeom prst="roundRect">
            <a:avLst>
              <a:gd name="adj" fmla="val 14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" dist="5080" dir="2700000" algn="bl" rotWithShape="0">
              <a:srgbClr val="22314B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8110728" y="1847088"/>
            <a:ext cx="1243584" cy="283464"/>
          </a:xfrm>
          <a:prstGeom prst="roundRect">
            <a:avLst>
              <a:gd name="adj" fmla="val 19355"/>
            </a:avLst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8174736" y="1929384"/>
            <a:ext cx="11155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kern="0" spc="45" dirty="0">
                <a:solidFill>
                  <a:srgbClr val="FFFFFF"/>
                </a:solidFill>
              </a:rPr>
              <a:t>GET STARTED</a:t>
            </a:r>
            <a:endParaRPr lang="en-US" sz="820" dirty="0"/>
          </a:p>
        </p:txBody>
      </p:sp>
      <p:sp>
        <p:nvSpPr>
          <p:cNvPr id="32" name="Shape 29"/>
          <p:cNvSpPr/>
          <p:nvPr/>
        </p:nvSpPr>
        <p:spPr>
          <a:xfrm>
            <a:off x="8119872" y="2397635"/>
            <a:ext cx="320040" cy="320040"/>
          </a:xfrm>
          <a:prstGeom prst="ellipse">
            <a:avLst/>
          </a:prstGeom>
          <a:solidFill>
            <a:srgbClr val="FF951C"/>
          </a:solidFill>
          <a:ln w="12700">
            <a:solidFill>
              <a:srgbClr val="FF95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8119872" y="2489075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1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8659368" y="2370203"/>
            <a:ext cx="22128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Create an account</a:t>
            </a:r>
            <a:endParaRPr lang="en-US" sz="1400" dirty="0"/>
          </a:p>
        </p:txBody>
      </p:sp>
      <p:sp>
        <p:nvSpPr>
          <p:cNvPr id="35" name="Text 32"/>
          <p:cNvSpPr/>
          <p:nvPr/>
        </p:nvSpPr>
        <p:spPr>
          <a:xfrm>
            <a:off x="8659368" y="2644523"/>
            <a:ext cx="2441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support.epass.software/signup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8127187" y="3009824"/>
            <a:ext cx="2798064" cy="9144"/>
          </a:xfrm>
          <a:prstGeom prst="line">
            <a:avLst/>
          </a:prstGeom>
          <a:noFill/>
          <a:ln w="12700">
            <a:solidFill>
              <a:srgbClr val="D9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4"/>
          <p:cNvSpPr/>
          <p:nvPr/>
        </p:nvSpPr>
        <p:spPr>
          <a:xfrm>
            <a:off x="8119872" y="3301973"/>
            <a:ext cx="320040" cy="320040"/>
          </a:xfrm>
          <a:prstGeom prst="ellipse">
            <a:avLst/>
          </a:prstGeom>
          <a:solidFill>
            <a:srgbClr val="FFC23E"/>
          </a:solidFill>
          <a:ln w="12700">
            <a:solidFill>
              <a:srgbClr val="FFC2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8119872" y="3393413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304363"/>
                </a:solidFill>
              </a:rPr>
              <a:t>2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8659368" y="3274541"/>
            <a:ext cx="22128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User your company email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8677656" y="3612374"/>
            <a:ext cx="2441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Your email domain links you to your company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8183880" y="4032575"/>
            <a:ext cx="2798064" cy="9144"/>
          </a:xfrm>
          <a:prstGeom prst="line">
            <a:avLst/>
          </a:prstGeom>
          <a:noFill/>
          <a:ln w="12700">
            <a:solidFill>
              <a:srgbClr val="D9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8119872" y="4215384"/>
            <a:ext cx="320040" cy="320040"/>
          </a:xfrm>
          <a:prstGeom prst="ellipse">
            <a:avLst/>
          </a:prstGeom>
          <a:solidFill>
            <a:srgbClr val="70C78B"/>
          </a:solidFill>
          <a:ln w="12700">
            <a:solidFill>
              <a:srgbClr val="70C7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8119872" y="43068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3</a:t>
            </a:r>
            <a:endParaRPr lang="en-US" sz="950" dirty="0"/>
          </a:p>
        </p:txBody>
      </p:sp>
      <p:sp>
        <p:nvSpPr>
          <p:cNvPr id="44" name="Text 41"/>
          <p:cNvSpPr/>
          <p:nvPr/>
        </p:nvSpPr>
        <p:spPr>
          <a:xfrm>
            <a:off x="8659368" y="4187952"/>
            <a:ext cx="22128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04363"/>
                </a:solidFill>
              </a:rPr>
              <a:t>Sign in</a:t>
            </a:r>
            <a:endParaRPr lang="en-US" sz="1400" dirty="0"/>
          </a:p>
        </p:txBody>
      </p:sp>
      <p:sp>
        <p:nvSpPr>
          <p:cNvPr id="45" name="Text 42"/>
          <p:cNvSpPr/>
          <p:nvPr/>
        </p:nvSpPr>
        <p:spPr>
          <a:xfrm>
            <a:off x="8677656" y="4387884"/>
            <a:ext cx="2441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2647C"/>
                </a:solidFill>
              </a:rPr>
              <a:t>support.epass.software</a:t>
            </a:r>
            <a:endParaRPr lang="en-US" sz="1200" dirty="0"/>
          </a:p>
        </p:txBody>
      </p:sp>
      <p:sp>
        <p:nvSpPr>
          <p:cNvPr id="47" name="Shape 44"/>
          <p:cNvSpPr/>
          <p:nvPr/>
        </p:nvSpPr>
        <p:spPr>
          <a:xfrm>
            <a:off x="8110728" y="4790220"/>
            <a:ext cx="3145536" cy="677892"/>
          </a:xfrm>
          <a:prstGeom prst="roundRect">
            <a:avLst>
              <a:gd name="adj" fmla="val 10417"/>
            </a:avLst>
          </a:prstGeom>
          <a:solidFill>
            <a:srgbClr val="EAF4EF"/>
          </a:solidFill>
          <a:ln w="10160">
            <a:solidFill>
              <a:srgbClr val="CDE7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8247888" y="4899948"/>
            <a:ext cx="2871216" cy="4492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97452"/>
                </a:solidFill>
              </a:rPr>
              <a:t>By default, you see your own cases. Support can enable company-wide visibility.</a:t>
            </a:r>
            <a:endParaRPr lang="en-US" sz="1050" dirty="0"/>
          </a:p>
        </p:txBody>
      </p:sp>
      <p:sp>
        <p:nvSpPr>
          <p:cNvPr id="49" name="Shape 46"/>
          <p:cNvSpPr/>
          <p:nvPr/>
        </p:nvSpPr>
        <p:spPr>
          <a:xfrm>
            <a:off x="3479945" y="5725133"/>
            <a:ext cx="5184648" cy="338328"/>
          </a:xfrm>
          <a:prstGeom prst="roundRect">
            <a:avLst>
              <a:gd name="adj" fmla="val 13514"/>
            </a:avLst>
          </a:prstGeom>
          <a:solidFill>
            <a:srgbClr val="263A59"/>
          </a:solidFill>
          <a:ln w="12700">
            <a:solidFill>
              <a:srgbClr val="263A5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7"/>
          <p:cNvSpPr/>
          <p:nvPr/>
        </p:nvSpPr>
        <p:spPr>
          <a:xfrm>
            <a:off x="3708545" y="5825717"/>
            <a:ext cx="472744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65" dirty="0">
                <a:solidFill>
                  <a:srgbClr val="FFFFFF"/>
                </a:solidFill>
              </a:rPr>
              <a:t>UP NEXT: LIVE SUPPORT PORTAL DEMO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ASS">
      <a:dk1>
        <a:srgbClr val="203351"/>
      </a:dk1>
      <a:lt1>
        <a:srgbClr val="FFFFFF"/>
      </a:lt1>
      <a:dk2>
        <a:srgbClr val="E4E4E4"/>
      </a:dk2>
      <a:lt2>
        <a:srgbClr val="89711E"/>
      </a:lt2>
      <a:accent1>
        <a:srgbClr val="203351"/>
      </a:accent1>
      <a:accent2>
        <a:srgbClr val="F26522"/>
      </a:accent2>
      <a:accent3>
        <a:srgbClr val="513D20"/>
      </a:accent3>
      <a:accent4>
        <a:srgbClr val="F4EC57"/>
      </a:accent4>
      <a:accent5>
        <a:srgbClr val="C1D4F2"/>
      </a:accent5>
      <a:accent6>
        <a:srgbClr val="228FF2"/>
      </a:accent6>
      <a:hlink>
        <a:srgbClr val="1E3A89"/>
      </a:hlink>
      <a:folHlink>
        <a:srgbClr val="F2652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2025 PPT Template" id="{E75580FA-CB6F-46FA-B76B-375142045992}" vid="{8004C9F0-E925-4C57-B55C-72058CF5F1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87F375DAE8D49B30C7D073AF46135" ma:contentTypeVersion="15" ma:contentTypeDescription="Create a new document." ma:contentTypeScope="" ma:versionID="1c991eab3dcd3ad4b689984b4e85da80">
  <xsd:schema xmlns:xsd="http://www.w3.org/2001/XMLSchema" xmlns:xs="http://www.w3.org/2001/XMLSchema" xmlns:p="http://schemas.microsoft.com/office/2006/metadata/properties" xmlns:ns2="62810902-7235-4a19-9022-958da887505c" xmlns:ns3="d72d9dfa-40d3-4b78-8db2-fe4df4730a2c" targetNamespace="http://schemas.microsoft.com/office/2006/metadata/properties" ma:root="true" ma:fieldsID="4ba41e6f6f6916ad802858a6e7a8dbff" ns2:_="" ns3:_="">
    <xsd:import namespace="62810902-7235-4a19-9022-958da887505c"/>
    <xsd:import namespace="d72d9dfa-40d3-4b78-8db2-fe4df4730a2c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10902-7235-4a19-9022-958da887505c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f4f9340-3e6d-49be-9ce6-f475726f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d9dfa-40d3-4b78-8db2-fe4df4730a2c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e6f76fcb-249a-48e3-849a-7e23392d87fe}" ma:internalName="TaxCatchAll" ma:showField="CatchAllData" ma:web="d72d9dfa-40d3-4b78-8db2-fe4df4730a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62810902-7235-4a19-9022-958da887505c" xsi:nil="true"/>
    <TaxCatchAll xmlns="d72d9dfa-40d3-4b78-8db2-fe4df4730a2c" xsi:nil="true"/>
    <lcf76f155ced4ddcb4097134ff3c332f xmlns="62810902-7235-4a19-9022-958da887505c">
      <Terms xmlns="http://schemas.microsoft.com/office/infopath/2007/PartnerControls"/>
    </lcf76f155ced4ddcb4097134ff3c332f>
    <MigrationWizIdPermissions xmlns="62810902-7235-4a19-9022-958da887505c" xsi:nil="true"/>
    <MigrationWizId xmlns="62810902-7235-4a19-9022-958da88750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30930E-48BA-4C8D-A030-60790ADEB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810902-7235-4a19-9022-958da887505c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66117C-4B86-4ABF-AC88-C33E0E8C9605}">
  <ds:schemaRefs>
    <ds:schemaRef ds:uri="62810902-7235-4a19-9022-958da887505c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d72d9dfa-40d3-4b78-8db2-fe4df4730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C0BD32-41AA-4709-A7FF-5F40AEEE6C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2442</TotalTime>
  <Words>696</Words>
  <Application>Microsoft Office PowerPoint</Application>
  <PresentationFormat>Widescreen</PresentationFormat>
  <Paragraphs>177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Arial Black</vt:lpstr>
      <vt:lpstr>Office Theme</vt:lpstr>
      <vt:lpstr>EPASS Support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Ninkovich</dc:creator>
  <cp:lastModifiedBy>Ben Erickson</cp:lastModifiedBy>
  <cp:revision>18</cp:revision>
  <dcterms:created xsi:type="dcterms:W3CDTF">2025-09-09T22:57:40Z</dcterms:created>
  <dcterms:modified xsi:type="dcterms:W3CDTF">2026-10-01T16:26:29Z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0x0101007DE87F375DAE8D49B30C7D073AF46135</vt:lpwstr>
  </property>
  <property fmtid="{D5CDD505-2E9C-101B-9397-08002B2CF9AE}" pid="3" name="MediaServiceImageTags">
    <vt:lpwstr/>
  </property>
</Properties>
</file>