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7" r:id="rId5"/>
    <p:sldId id="285" r:id="rId6"/>
    <p:sldId id="286" r:id="rId7"/>
    <p:sldId id="287" r:id="rId8"/>
    <p:sldId id="288" r:id="rId9"/>
    <p:sldId id="289" r:id="rId10"/>
    <p:sldId id="277" r:id="rId11"/>
    <p:sldId id="290" r:id="rId12"/>
    <p:sldId id="278" r:id="rId13"/>
    <p:sldId id="284" r:id="rId14"/>
    <p:sldId id="283" r:id="rId15"/>
    <p:sldId id="279" r:id="rId16"/>
    <p:sldId id="291" r:id="rId17"/>
    <p:sldId id="292" r:id="rId18"/>
    <p:sldId id="282" r:id="rId19"/>
    <p:sldId id="280" r:id="rId20"/>
    <p:sldId id="293" r:id="rId21"/>
    <p:sldId id="281" r:id="rId22"/>
    <p:sldId id="294" r:id="rId23"/>
    <p:sldId id="295" r:id="rId24"/>
    <p:sldId id="296"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7B43C5"/>
    <a:srgbClr val="009999"/>
    <a:srgbClr val="F593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5A0381-5729-22FE-F6CC-4C1F3B61C184}" v="97" dt="2026-10-01T19:53:55.469"/>
    <p1510:client id="{AFF137CC-2C0E-24E8-7CF1-D08CD871D34C}" v="131" dt="2026-10-02T19:22:02.3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93BA5F4-D103-4B65-86AA-99D1A933393C}" type="datetimeFigureOut">
              <a:t>10/6/2026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44D7C5-7A1B-4B27-8B6C-FAF0BAAF1E10}" type="slidenum">
              <a:t>‹#›</a:t>
            </a:fld>
            <a:endParaRPr lang="en-US"/>
          </a:p>
        </p:txBody>
      </p:sp>
    </p:spTree>
    <p:extLst>
      <p:ext uri="{BB962C8B-B14F-4D97-AF65-F5344CB8AC3E}">
        <p14:creationId xmlns:p14="http://schemas.microsoft.com/office/powerpoint/2010/main" val="2505417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0BC141-16D8-2308-7EB1-5A366127A7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DE5DE-362F-FE89-9563-C93A666E69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A6AC0-5AAC-3687-359D-6C550410D473}"/>
              </a:ext>
            </a:extLst>
          </p:cNvPr>
          <p:cNvSpPr>
            <a:spLocks noGrp="1"/>
          </p:cNvSpPr>
          <p:nvPr>
            <p:ph type="body" idx="1"/>
          </p:nvPr>
        </p:nvSpPr>
        <p:spPr/>
        <p:txBody>
          <a:bodyPr/>
          <a:lstStyle/>
          <a:p>
            <a:r>
              <a:rPr lang="en-US" b="1">
                <a:ea typeface="Calibri"/>
                <a:cs typeface="Calibri"/>
              </a:rPr>
              <a:t>Minimum Deposit Rules</a:t>
            </a:r>
          </a:p>
          <a:p>
            <a:r>
              <a:rPr lang="en-US" b="1">
                <a:ea typeface="Calibri"/>
                <a:cs typeface="Calibri"/>
              </a:rPr>
              <a:t>Purpose</a:t>
            </a:r>
            <a:r>
              <a:rPr lang="en-US">
                <a:ea typeface="Calibri"/>
                <a:cs typeface="Calibri"/>
              </a:rPr>
              <a:t>: </a:t>
            </a:r>
            <a:r>
              <a:rPr lang="en-US"/>
              <a:t>Instead of relying on a single deposit rule for an entire invoice type, the business can require graduated deposits as you move through the job statuses</a:t>
            </a:r>
            <a:br>
              <a:rPr lang="en-US">
                <a:cs typeface="+mn-lt"/>
              </a:rPr>
            </a:br>
            <a:br>
              <a:rPr lang="en-US">
                <a:cs typeface="+mn-lt"/>
              </a:rPr>
            </a:br>
            <a:r>
              <a:rPr lang="en-US">
                <a:ea typeface="Calibri"/>
                <a:cs typeface="Calibri"/>
              </a:rPr>
              <a:t>If you would like to set this up for your business, please contact support. </a:t>
            </a:r>
          </a:p>
          <a:p>
            <a:endParaRPr lang="en-US">
              <a:ea typeface="Calibri"/>
              <a:cs typeface="Calibri"/>
            </a:endParaRPr>
          </a:p>
          <a:p>
            <a:endParaRPr lang="en-US" b="1">
              <a:ea typeface="Calibri"/>
              <a:cs typeface="Calibri"/>
            </a:endParaRPr>
          </a:p>
        </p:txBody>
      </p:sp>
      <p:sp>
        <p:nvSpPr>
          <p:cNvPr id="4" name="Slide Number Placeholder 3">
            <a:extLst>
              <a:ext uri="{FF2B5EF4-FFF2-40B4-BE49-F238E27FC236}">
                <a16:creationId xmlns:a16="http://schemas.microsoft.com/office/drawing/2014/main" id="{5BD9BC85-457E-D4F3-7FAB-90D07BEB3C34}"/>
              </a:ext>
            </a:extLst>
          </p:cNvPr>
          <p:cNvSpPr>
            <a:spLocks noGrp="1"/>
          </p:cNvSpPr>
          <p:nvPr>
            <p:ph type="sldNum" sz="quarter" idx="5"/>
          </p:nvPr>
        </p:nvSpPr>
        <p:spPr/>
        <p:txBody>
          <a:bodyPr/>
          <a:lstStyle/>
          <a:p>
            <a:fld id="{4A44D7C5-7A1B-4B27-8B6C-FAF0BAAF1E10}" type="slidenum">
              <a:rPr lang="en-US"/>
              <a:t>2</a:t>
            </a:fld>
            <a:endParaRPr lang="en-US"/>
          </a:p>
        </p:txBody>
      </p:sp>
    </p:spTree>
    <p:extLst>
      <p:ext uri="{BB962C8B-B14F-4D97-AF65-F5344CB8AC3E}">
        <p14:creationId xmlns:p14="http://schemas.microsoft.com/office/powerpoint/2010/main" val="2242383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B2AC7-4C93-338B-3621-84C658C3C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0EB62-E5E8-4684-E39E-CBECE92066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BD9B10-079B-89DE-3C92-FC8466C6F7FC}"/>
              </a:ext>
            </a:extLst>
          </p:cNvPr>
          <p:cNvSpPr>
            <a:spLocks noGrp="1"/>
          </p:cNvSpPr>
          <p:nvPr>
            <p:ph type="body" idx="1"/>
          </p:nvPr>
        </p:nvSpPr>
        <p:spPr/>
        <p:txBody>
          <a:bodyPr/>
          <a:lstStyle/>
          <a:p>
            <a:r>
              <a:rPr lang="en-US" b="1">
                <a:ea typeface="Calibri"/>
                <a:cs typeface="Calibri"/>
              </a:rPr>
              <a:t>Bulk update PO# and References on multiple invoices</a:t>
            </a:r>
          </a:p>
        </p:txBody>
      </p:sp>
      <p:sp>
        <p:nvSpPr>
          <p:cNvPr id="4" name="Slide Number Placeholder 3">
            <a:extLst>
              <a:ext uri="{FF2B5EF4-FFF2-40B4-BE49-F238E27FC236}">
                <a16:creationId xmlns:a16="http://schemas.microsoft.com/office/drawing/2014/main" id="{0A2BC251-17AE-042A-E5BB-EC0144F1EB97}"/>
              </a:ext>
            </a:extLst>
          </p:cNvPr>
          <p:cNvSpPr>
            <a:spLocks noGrp="1"/>
          </p:cNvSpPr>
          <p:nvPr>
            <p:ph type="sldNum" sz="quarter" idx="5"/>
          </p:nvPr>
        </p:nvSpPr>
        <p:spPr/>
        <p:txBody>
          <a:bodyPr/>
          <a:lstStyle/>
          <a:p>
            <a:fld id="{4A44D7C5-7A1B-4B27-8B6C-FAF0BAAF1E10}" type="slidenum">
              <a:rPr lang="en-US"/>
              <a:t>3</a:t>
            </a:fld>
            <a:endParaRPr lang="en-US"/>
          </a:p>
        </p:txBody>
      </p:sp>
    </p:spTree>
    <p:extLst>
      <p:ext uri="{BB962C8B-B14F-4D97-AF65-F5344CB8AC3E}">
        <p14:creationId xmlns:p14="http://schemas.microsoft.com/office/powerpoint/2010/main" val="13859615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3EBFA-2A9C-FE22-9770-64E4D3F80F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138EF8-01E2-EF47-6170-373F43A46D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408A4A-B64C-755F-92C2-F0345BD23FFF}"/>
              </a:ext>
            </a:extLst>
          </p:cNvPr>
          <p:cNvSpPr>
            <a:spLocks noGrp="1"/>
          </p:cNvSpPr>
          <p:nvPr>
            <p:ph type="body" idx="1"/>
          </p:nvPr>
        </p:nvSpPr>
        <p:spPr/>
        <p:txBody>
          <a:bodyPr/>
          <a:lstStyle/>
          <a:p>
            <a:r>
              <a:rPr lang="en-US" b="1">
                <a:ea typeface="Calibri"/>
                <a:cs typeface="Calibri"/>
              </a:rPr>
              <a:t>Reservation Security</a:t>
            </a:r>
            <a:endParaRPr lang="en-US"/>
          </a:p>
          <a:p>
            <a:r>
              <a:rPr lang="en-US" b="1">
                <a:ea typeface="Calibri"/>
                <a:cs typeface="Calibri"/>
              </a:rPr>
              <a:t>Purpose: </a:t>
            </a:r>
            <a:r>
              <a:rPr lang="en-US"/>
              <a:t>This enhancement improves inventory control by preventing serial reservations on model lines already tied to a purchase order. </a:t>
            </a:r>
            <a:endParaRPr lang="en-US">
              <a:ea typeface="Calibri"/>
              <a:cs typeface="Calibri"/>
            </a:endParaRPr>
          </a:p>
        </p:txBody>
      </p:sp>
      <p:sp>
        <p:nvSpPr>
          <p:cNvPr id="4" name="Slide Number Placeholder 3">
            <a:extLst>
              <a:ext uri="{FF2B5EF4-FFF2-40B4-BE49-F238E27FC236}">
                <a16:creationId xmlns:a16="http://schemas.microsoft.com/office/drawing/2014/main" id="{ACA22C7E-0D0B-DDAF-1673-829B527B8913}"/>
              </a:ext>
            </a:extLst>
          </p:cNvPr>
          <p:cNvSpPr>
            <a:spLocks noGrp="1"/>
          </p:cNvSpPr>
          <p:nvPr>
            <p:ph type="sldNum" sz="quarter" idx="5"/>
          </p:nvPr>
        </p:nvSpPr>
        <p:spPr/>
        <p:txBody>
          <a:bodyPr/>
          <a:lstStyle/>
          <a:p>
            <a:fld id="{4A44D7C5-7A1B-4B27-8B6C-FAF0BAAF1E10}" type="slidenum">
              <a:rPr lang="en-US"/>
              <a:t>4</a:t>
            </a:fld>
            <a:endParaRPr lang="en-US"/>
          </a:p>
        </p:txBody>
      </p:sp>
    </p:spTree>
    <p:extLst>
      <p:ext uri="{BB962C8B-B14F-4D97-AF65-F5344CB8AC3E}">
        <p14:creationId xmlns:p14="http://schemas.microsoft.com/office/powerpoint/2010/main" val="244898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7E8CE-13AD-9B2A-AAC8-8B7464E18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610A5E-401A-D38B-874E-3EE1A0D6A8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389967-FFCE-B5F8-EC85-5DB10094428F}"/>
              </a:ext>
            </a:extLst>
          </p:cNvPr>
          <p:cNvSpPr>
            <a:spLocks noGrp="1"/>
          </p:cNvSpPr>
          <p:nvPr>
            <p:ph type="body" idx="1"/>
          </p:nvPr>
        </p:nvSpPr>
        <p:spPr/>
        <p:txBody>
          <a:bodyPr/>
          <a:lstStyle/>
          <a:p>
            <a:r>
              <a:rPr lang="en-US" b="1">
                <a:ea typeface="Calibri"/>
                <a:cs typeface="Calibri"/>
              </a:rPr>
              <a:t>Model List Price &amp; Cost</a:t>
            </a:r>
            <a:br>
              <a:rPr lang="en-US" b="1">
                <a:ea typeface="Calibri"/>
                <a:cs typeface="+mn-lt"/>
              </a:rPr>
            </a:br>
            <a:r>
              <a:rPr lang="en-US" b="1">
                <a:ea typeface="Calibri"/>
                <a:cs typeface="Calibri"/>
              </a:rPr>
              <a:t>Purpose: </a:t>
            </a:r>
            <a:endParaRPr lang="en-US">
              <a:ea typeface="Calibri"/>
              <a:cs typeface="Calibri"/>
            </a:endParaRPr>
          </a:p>
          <a:p>
            <a:r>
              <a:rPr lang="en-US">
                <a:ea typeface="Calibri"/>
                <a:cs typeface="Calibri"/>
              </a:rPr>
              <a:t>Tracks the history of model list price and cost.</a:t>
            </a:r>
          </a:p>
        </p:txBody>
      </p:sp>
      <p:sp>
        <p:nvSpPr>
          <p:cNvPr id="4" name="Slide Number Placeholder 3">
            <a:extLst>
              <a:ext uri="{FF2B5EF4-FFF2-40B4-BE49-F238E27FC236}">
                <a16:creationId xmlns:a16="http://schemas.microsoft.com/office/drawing/2014/main" id="{1AE9A87A-5CC2-6DCA-8809-3596ABA23E28}"/>
              </a:ext>
            </a:extLst>
          </p:cNvPr>
          <p:cNvSpPr>
            <a:spLocks noGrp="1"/>
          </p:cNvSpPr>
          <p:nvPr>
            <p:ph type="sldNum" sz="quarter" idx="5"/>
          </p:nvPr>
        </p:nvSpPr>
        <p:spPr/>
        <p:txBody>
          <a:bodyPr/>
          <a:lstStyle/>
          <a:p>
            <a:fld id="{4A44D7C5-7A1B-4B27-8B6C-FAF0BAAF1E10}" type="slidenum">
              <a:rPr lang="en-US"/>
              <a:t>5</a:t>
            </a:fld>
            <a:endParaRPr lang="en-US"/>
          </a:p>
        </p:txBody>
      </p:sp>
    </p:spTree>
    <p:extLst>
      <p:ext uri="{BB962C8B-B14F-4D97-AF65-F5344CB8AC3E}">
        <p14:creationId xmlns:p14="http://schemas.microsoft.com/office/powerpoint/2010/main" val="8500478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D8A7C-A187-90D2-9B66-431B3836BB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C8929C-8F9C-4516-7947-FDD73A7928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D6D75B-2A58-6868-476E-FC5EC9FBF1AB}"/>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18F09DA0-CDF8-1CBB-6CC4-4752CDED9AB2}"/>
              </a:ext>
            </a:extLst>
          </p:cNvPr>
          <p:cNvSpPr>
            <a:spLocks noGrp="1"/>
          </p:cNvSpPr>
          <p:nvPr>
            <p:ph type="sldNum" sz="quarter" idx="5"/>
          </p:nvPr>
        </p:nvSpPr>
        <p:spPr/>
        <p:txBody>
          <a:bodyPr/>
          <a:lstStyle/>
          <a:p>
            <a:fld id="{4A44D7C5-7A1B-4B27-8B6C-FAF0BAAF1E10}" type="slidenum">
              <a:rPr lang="en-US"/>
              <a:t>6</a:t>
            </a:fld>
            <a:endParaRPr lang="en-US"/>
          </a:p>
        </p:txBody>
      </p:sp>
    </p:spTree>
    <p:extLst>
      <p:ext uri="{BB962C8B-B14F-4D97-AF65-F5344CB8AC3E}">
        <p14:creationId xmlns:p14="http://schemas.microsoft.com/office/powerpoint/2010/main" val="37090848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ea typeface="Calibri"/>
                <a:cs typeface="Calibri"/>
              </a:rPr>
              <a:t>Immediate Ship QOH</a:t>
            </a:r>
            <a:br>
              <a:rPr lang="en-US" b="1">
                <a:ea typeface="Calibri"/>
                <a:cs typeface="+mn-lt"/>
              </a:rPr>
            </a:br>
            <a:r>
              <a:rPr lang="en-US" b="1">
                <a:ea typeface="Calibri"/>
                <a:cs typeface="Calibri"/>
              </a:rPr>
              <a:t>Purpose: </a:t>
            </a:r>
            <a:r>
              <a:rPr lang="en-US"/>
              <a:t>This enhancement improves inventory visibility and demand planning by focusing the OE-04 report on immediate-ship inventory that is not already committed to customer orders. The new “Show Immediate Ship QOH” option automatically excludes customer orders that can already be fulfilled with available, unreserved immediate-ship inventory, giving users a clearer view of true inventory shortages and actual purchasing requirements.</a:t>
            </a:r>
            <a:endParaRPr lang="en-US" b="1"/>
          </a:p>
          <a:p>
            <a:endParaRPr lang="en-US"/>
          </a:p>
          <a:p>
            <a:r>
              <a:rPr lang="en-US"/>
              <a:t> As a result, businesses can reduce excess stock purchases, minimize supplier PO cancellations, improve inventory utilization, and ensure available products are allocated to customers with the earliest delivery needs based on the requested delivery date, leading to better customer service and lower operational costs.</a:t>
            </a:r>
            <a:endParaRPr lang="en-US" b="1">
              <a:ea typeface="Calibri"/>
              <a:cs typeface="Calibri"/>
            </a:endParaRPr>
          </a:p>
          <a:p>
            <a:endParaRPr lang="en-US" b="1">
              <a:ea typeface="Calibri"/>
              <a:cs typeface="Calibri"/>
            </a:endParaRPr>
          </a:p>
        </p:txBody>
      </p:sp>
      <p:sp>
        <p:nvSpPr>
          <p:cNvPr id="4" name="Slide Number Placeholder 3"/>
          <p:cNvSpPr>
            <a:spLocks noGrp="1"/>
          </p:cNvSpPr>
          <p:nvPr>
            <p:ph type="sldNum" sz="quarter" idx="5"/>
          </p:nvPr>
        </p:nvSpPr>
        <p:spPr/>
        <p:txBody>
          <a:bodyPr/>
          <a:lstStyle/>
          <a:p>
            <a:fld id="{4A44D7C5-7A1B-4B27-8B6C-FAF0BAAF1E10}" type="slidenum">
              <a:t>7</a:t>
            </a:fld>
            <a:endParaRPr lang="en-US"/>
          </a:p>
        </p:txBody>
      </p:sp>
    </p:spTree>
    <p:extLst>
      <p:ext uri="{BB962C8B-B14F-4D97-AF65-F5344CB8AC3E}">
        <p14:creationId xmlns:p14="http://schemas.microsoft.com/office/powerpoint/2010/main" val="1522123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C2D5D-0455-C45E-586B-E9760FCC5E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F515A1-5AA4-C6AE-915B-3278A77586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F519A3-F669-9C99-8287-F61309440C25}"/>
              </a:ext>
            </a:extLst>
          </p:cNvPr>
          <p:cNvSpPr>
            <a:spLocks noGrp="1"/>
          </p:cNvSpPr>
          <p:nvPr>
            <p:ph type="body" idx="1"/>
          </p:nvPr>
        </p:nvSpPr>
        <p:spPr/>
        <p:txBody>
          <a:bodyPr/>
          <a:lstStyle/>
          <a:p>
            <a:r>
              <a:rPr lang="en-US" b="1">
                <a:ea typeface="Calibri"/>
                <a:cs typeface="Calibri"/>
              </a:rPr>
              <a:t>Immediate Ship QOH</a:t>
            </a:r>
            <a:br>
              <a:rPr lang="en-US" b="1">
                <a:ea typeface="Calibri"/>
                <a:cs typeface="+mn-lt"/>
              </a:rPr>
            </a:br>
            <a:r>
              <a:rPr lang="en-US" b="1">
                <a:ea typeface="Calibri"/>
                <a:cs typeface="Calibri"/>
              </a:rPr>
              <a:t>Purpose: </a:t>
            </a:r>
            <a:r>
              <a:rPr lang="en-US"/>
              <a:t>This enhancement improves inventory visibility and demand planning by focusing the OE-04 report on immediate-ship inventory that is not already committed to customer orders. The new “Show Immediate Ship QOH” option automatically excludes customer orders that can already be fulfilled with available, unreserved immediate-ship inventory, giving users a clearer view of true inventory shortages and actual purchasing requirements.</a:t>
            </a:r>
            <a:endParaRPr lang="en-US" b="1"/>
          </a:p>
          <a:p>
            <a:endParaRPr lang="en-US"/>
          </a:p>
          <a:p>
            <a:r>
              <a:rPr lang="en-US"/>
              <a:t> As a result, businesses can reduce excess stock purchases, minimize supplier PO cancellations, improve inventory utilization, and ensure available products are allocated to customers with the earliest delivery needs based on the requested delivery date, leading to better customer service and lower operational costs.</a:t>
            </a:r>
            <a:endParaRPr lang="en-US" b="1">
              <a:ea typeface="Calibri"/>
              <a:cs typeface="Calibri"/>
            </a:endParaRPr>
          </a:p>
          <a:p>
            <a:endParaRPr lang="en-US" b="1">
              <a:ea typeface="Calibri"/>
              <a:cs typeface="Calibri"/>
            </a:endParaRPr>
          </a:p>
        </p:txBody>
      </p:sp>
      <p:sp>
        <p:nvSpPr>
          <p:cNvPr id="4" name="Slide Number Placeholder 3">
            <a:extLst>
              <a:ext uri="{FF2B5EF4-FFF2-40B4-BE49-F238E27FC236}">
                <a16:creationId xmlns:a16="http://schemas.microsoft.com/office/drawing/2014/main" id="{F6895CD0-77DE-BC67-E370-62051470684F}"/>
              </a:ext>
            </a:extLst>
          </p:cNvPr>
          <p:cNvSpPr>
            <a:spLocks noGrp="1"/>
          </p:cNvSpPr>
          <p:nvPr>
            <p:ph type="sldNum" sz="quarter" idx="5"/>
          </p:nvPr>
        </p:nvSpPr>
        <p:spPr/>
        <p:txBody>
          <a:bodyPr/>
          <a:lstStyle/>
          <a:p>
            <a:fld id="{4A44D7C5-7A1B-4B27-8B6C-FAF0BAAF1E10}" type="slidenum">
              <a:t>8</a:t>
            </a:fld>
            <a:endParaRPr lang="en-US"/>
          </a:p>
        </p:txBody>
      </p:sp>
    </p:spTree>
    <p:extLst>
      <p:ext uri="{BB962C8B-B14F-4D97-AF65-F5344CB8AC3E}">
        <p14:creationId xmlns:p14="http://schemas.microsoft.com/office/powerpoint/2010/main" val="1260403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Pre-Auth, Capture &amp; Void</a:t>
            </a:r>
            <a:endParaRPr lang="en-US">
              <a:solidFill>
                <a:srgbClr val="444444"/>
              </a:solidFill>
            </a:endParaRPr>
          </a:p>
          <a:p>
            <a:r>
              <a:rPr lang="en-US" b="1"/>
              <a:t>Purpose: </a:t>
            </a:r>
            <a:r>
              <a:rPr lang="en-US"/>
              <a:t>Provides greater flexibility in payment processing by allowing businesses to pre-authorize funds, finalize charges later, and void transactions when needed, improving cash flow control and enhancing the customer payment experience.</a:t>
            </a:r>
            <a:endParaRPr lang="en-US">
              <a:solidFill>
                <a:srgbClr val="444444"/>
              </a:solidFill>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4A44D7C5-7A1B-4B27-8B6C-FAF0BAAF1E10}" type="slidenum">
              <a:rPr lang="en-US"/>
              <a:t>9</a:t>
            </a:fld>
            <a:endParaRPr lang="en-US"/>
          </a:p>
        </p:txBody>
      </p:sp>
    </p:spTree>
    <p:extLst>
      <p:ext uri="{BB962C8B-B14F-4D97-AF65-F5344CB8AC3E}">
        <p14:creationId xmlns:p14="http://schemas.microsoft.com/office/powerpoint/2010/main" val="980820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85C97-1FAE-4593-0301-DFC0E0D756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98C93E-2FD9-912B-33BE-68D95A8F6D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52EEF2-6F43-0C23-E10E-243191C6ABF1}"/>
              </a:ext>
            </a:extLst>
          </p:cNvPr>
          <p:cNvSpPr>
            <a:spLocks noGrp="1"/>
          </p:cNvSpPr>
          <p:nvPr>
            <p:ph type="body" idx="1"/>
          </p:nvPr>
        </p:nvSpPr>
        <p:spPr/>
        <p:txBody>
          <a:bodyPr/>
          <a:lstStyle/>
          <a:p>
            <a:endParaRPr lang="en-US">
              <a:ea typeface="Calibri"/>
              <a:cs typeface="Calibri"/>
            </a:endParaRPr>
          </a:p>
        </p:txBody>
      </p:sp>
      <p:sp>
        <p:nvSpPr>
          <p:cNvPr id="4" name="Slide Number Placeholder 3">
            <a:extLst>
              <a:ext uri="{FF2B5EF4-FFF2-40B4-BE49-F238E27FC236}">
                <a16:creationId xmlns:a16="http://schemas.microsoft.com/office/drawing/2014/main" id="{918B84C8-330A-5749-58FF-8A5BB1D71711}"/>
              </a:ext>
            </a:extLst>
          </p:cNvPr>
          <p:cNvSpPr>
            <a:spLocks noGrp="1"/>
          </p:cNvSpPr>
          <p:nvPr>
            <p:ph type="sldNum" sz="quarter" idx="5"/>
          </p:nvPr>
        </p:nvSpPr>
        <p:spPr/>
        <p:txBody>
          <a:bodyPr/>
          <a:lstStyle/>
          <a:p>
            <a:fld id="{4A44D7C5-7A1B-4B27-8B6C-FAF0BAAF1E10}" type="slidenum">
              <a:rPr lang="en-US"/>
              <a:t>10</a:t>
            </a:fld>
            <a:endParaRPr lang="en-US"/>
          </a:p>
        </p:txBody>
      </p:sp>
    </p:spTree>
    <p:extLst>
      <p:ext uri="{BB962C8B-B14F-4D97-AF65-F5344CB8AC3E}">
        <p14:creationId xmlns:p14="http://schemas.microsoft.com/office/powerpoint/2010/main" val="2154357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4189E-A02B-EA43-26E7-86BC28D4B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CDE9AC-1602-A0E1-A5B4-335F538E6E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AD4E0A-CA8B-19A3-1B19-94C298FEAC0C}"/>
              </a:ext>
            </a:extLst>
          </p:cNvPr>
          <p:cNvSpPr>
            <a:spLocks noGrp="1"/>
          </p:cNvSpPr>
          <p:nvPr>
            <p:ph type="body" idx="1"/>
          </p:nvPr>
        </p:nvSpPr>
        <p:spPr/>
        <p:txBody>
          <a:bodyPr/>
          <a:lstStyle/>
          <a:p>
            <a:endParaRPr lang="en-US" b="1">
              <a:ea typeface="Calibri"/>
              <a:cs typeface="Calibri"/>
            </a:endParaRPr>
          </a:p>
          <a:p>
            <a:r>
              <a:rPr lang="en-US" b="1">
                <a:ea typeface="Calibri"/>
                <a:cs typeface="Calibri"/>
              </a:rPr>
              <a:t>PIN Pad Keyed Security</a:t>
            </a:r>
          </a:p>
          <a:p>
            <a:r>
              <a:rPr lang="en-US" b="1">
                <a:ea typeface="Calibri"/>
                <a:cs typeface="Calibri"/>
              </a:rPr>
              <a:t>Purpose: </a:t>
            </a:r>
            <a:r>
              <a:rPr lang="en-US"/>
              <a:t>Improves payment security and internal controls by allowing businesses to separately manage who can process sales versus refunds, helping reduce fraud risk and unauthorized transactions.</a:t>
            </a:r>
            <a:endParaRPr lang="en-US">
              <a:ea typeface="Calibri"/>
              <a:cs typeface="Calibri"/>
            </a:endParaRPr>
          </a:p>
          <a:p>
            <a:br>
              <a:rPr lang="en-US" b="1">
                <a:ea typeface="Calibri"/>
                <a:cs typeface="+mn-lt"/>
              </a:rPr>
            </a:br>
            <a:r>
              <a:rPr lang="en-US" b="1">
                <a:ea typeface="Calibri"/>
                <a:cs typeface="Calibri"/>
              </a:rPr>
              <a:t>Default Cash Customer</a:t>
            </a:r>
          </a:p>
          <a:p>
            <a:r>
              <a:rPr lang="en-US" b="1">
                <a:ea typeface="Calibri"/>
                <a:cs typeface="Calibri"/>
              </a:rPr>
              <a:t>Purpose: </a:t>
            </a:r>
            <a:r>
              <a:rPr lang="en-US"/>
              <a:t>Speeds up cash sale processing and reduces manual entry by automatically assigning a default cash customer, improving efficiency and consistency in AR workflows.</a:t>
            </a:r>
            <a:endParaRPr lang="en-US" b="1">
              <a:ea typeface="Calibri"/>
              <a:cs typeface="Calibri"/>
            </a:endParaRPr>
          </a:p>
          <a:p>
            <a:endParaRPr lang="en-US" b="1">
              <a:ea typeface="Calibri"/>
              <a:cs typeface="Calibri"/>
            </a:endParaRPr>
          </a:p>
          <a:p>
            <a:endParaRPr lang="en-US" b="1">
              <a:ea typeface="Calibri"/>
              <a:cs typeface="Calibri"/>
            </a:endParaRPr>
          </a:p>
        </p:txBody>
      </p:sp>
      <p:sp>
        <p:nvSpPr>
          <p:cNvPr id="4" name="Slide Number Placeholder 3">
            <a:extLst>
              <a:ext uri="{FF2B5EF4-FFF2-40B4-BE49-F238E27FC236}">
                <a16:creationId xmlns:a16="http://schemas.microsoft.com/office/drawing/2014/main" id="{6EDF958C-0990-0216-FAFD-A32E8005A74C}"/>
              </a:ext>
            </a:extLst>
          </p:cNvPr>
          <p:cNvSpPr>
            <a:spLocks noGrp="1"/>
          </p:cNvSpPr>
          <p:nvPr>
            <p:ph type="sldNum" sz="quarter" idx="5"/>
          </p:nvPr>
        </p:nvSpPr>
        <p:spPr/>
        <p:txBody>
          <a:bodyPr/>
          <a:lstStyle/>
          <a:p>
            <a:fld id="{4A44D7C5-7A1B-4B27-8B6C-FAF0BAAF1E10}" type="slidenum">
              <a:rPr lang="en-US"/>
              <a:t>11</a:t>
            </a:fld>
            <a:endParaRPr lang="en-US"/>
          </a:p>
        </p:txBody>
      </p:sp>
    </p:spTree>
    <p:extLst>
      <p:ext uri="{BB962C8B-B14F-4D97-AF65-F5344CB8AC3E}">
        <p14:creationId xmlns:p14="http://schemas.microsoft.com/office/powerpoint/2010/main" val="22867472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5B50E-D1EE-6387-9416-60FFE7134192}"/>
              </a:ext>
            </a:extLst>
          </p:cNvPr>
          <p:cNvSpPr>
            <a:spLocks noGrp="1"/>
          </p:cNvSpPr>
          <p:nvPr>
            <p:ph type="ctrTitle"/>
          </p:nvPr>
        </p:nvSpPr>
        <p:spPr>
          <a:xfrm>
            <a:off x="1524000" y="1673507"/>
            <a:ext cx="9144000" cy="2387600"/>
          </a:xfrm>
        </p:spPr>
        <p:txBody>
          <a:bodyPr anchor="b"/>
          <a:lstStyle>
            <a:lvl1pPr algn="l">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9E2223B-638B-D3D7-767C-E7C548A826C7}"/>
              </a:ext>
            </a:extLst>
          </p:cNvPr>
          <p:cNvSpPr>
            <a:spLocks noGrp="1"/>
          </p:cNvSpPr>
          <p:nvPr>
            <p:ph type="subTitle" idx="1"/>
          </p:nvPr>
        </p:nvSpPr>
        <p:spPr>
          <a:xfrm>
            <a:off x="1524000" y="4302688"/>
            <a:ext cx="9144000" cy="150625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B03D4E0-E867-4907-31B6-578FB0A77F68}"/>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5" name="Footer Placeholder 4">
            <a:extLst>
              <a:ext uri="{FF2B5EF4-FFF2-40B4-BE49-F238E27FC236}">
                <a16:creationId xmlns:a16="http://schemas.microsoft.com/office/drawing/2014/main" id="{D6B1045D-7688-3427-CE0F-A01ED84161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A7C958-0831-8D17-62FE-6BE5D2BBD3B2}"/>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8" name="Picture 7">
            <a:extLst>
              <a:ext uri="{FF2B5EF4-FFF2-40B4-BE49-F238E27FC236}">
                <a16:creationId xmlns:a16="http://schemas.microsoft.com/office/drawing/2014/main" id="{2A53DED3-DF32-499C-2105-D6065FDA034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304588" y="0"/>
            <a:ext cx="4885497" cy="1172519"/>
          </a:xfrm>
          <a:prstGeom prst="rect">
            <a:avLst/>
          </a:prstGeom>
        </p:spPr>
      </p:pic>
      <p:cxnSp>
        <p:nvCxnSpPr>
          <p:cNvPr id="10" name="Straight Connector 9">
            <a:extLst>
              <a:ext uri="{FF2B5EF4-FFF2-40B4-BE49-F238E27FC236}">
                <a16:creationId xmlns:a16="http://schemas.microsoft.com/office/drawing/2014/main" id="{21D73118-9A70-C807-5552-C7B36AB82735}"/>
              </a:ext>
            </a:extLst>
          </p:cNvPr>
          <p:cNvCxnSpPr>
            <a:cxnSpLocks/>
          </p:cNvCxnSpPr>
          <p:nvPr userDrawn="1"/>
        </p:nvCxnSpPr>
        <p:spPr>
          <a:xfrm>
            <a:off x="1524000" y="4158640"/>
            <a:ext cx="9144000" cy="0"/>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AF75FA46-EC9C-305C-3D2D-2A55A0CF9E48}"/>
              </a:ext>
            </a:extLst>
          </p:cNvPr>
          <p:cNvSpPr/>
          <p:nvPr userDrawn="1"/>
        </p:nvSpPr>
        <p:spPr>
          <a:xfrm>
            <a:off x="0" y="0"/>
            <a:ext cx="7390356" cy="1172514"/>
          </a:xfrm>
          <a:prstGeom prst="rect">
            <a:avLst/>
          </a:prstGeom>
          <a:solidFill>
            <a:srgbClr val="F59323"/>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03375448"/>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5B50E-D1EE-6387-9416-60FFE7134192}"/>
              </a:ext>
            </a:extLst>
          </p:cNvPr>
          <p:cNvSpPr>
            <a:spLocks noGrp="1"/>
          </p:cNvSpPr>
          <p:nvPr>
            <p:ph type="ctrTitle"/>
          </p:nvPr>
        </p:nvSpPr>
        <p:spPr>
          <a:xfrm>
            <a:off x="838200" y="1673507"/>
            <a:ext cx="5778674" cy="2387600"/>
          </a:xfrm>
        </p:spPr>
        <p:txBody>
          <a:bodyPr anchor="b"/>
          <a:lstStyle>
            <a:lvl1pPr algn="l">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19E2223B-638B-D3D7-767C-E7C548A826C7}"/>
              </a:ext>
            </a:extLst>
          </p:cNvPr>
          <p:cNvSpPr>
            <a:spLocks noGrp="1"/>
          </p:cNvSpPr>
          <p:nvPr>
            <p:ph type="subTitle" idx="1"/>
          </p:nvPr>
        </p:nvSpPr>
        <p:spPr>
          <a:xfrm>
            <a:off x="838200" y="4302688"/>
            <a:ext cx="5778674" cy="1506255"/>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B03D4E0-E867-4907-31B6-578FB0A77F68}"/>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5" name="Footer Placeholder 4">
            <a:extLst>
              <a:ext uri="{FF2B5EF4-FFF2-40B4-BE49-F238E27FC236}">
                <a16:creationId xmlns:a16="http://schemas.microsoft.com/office/drawing/2014/main" id="{D6B1045D-7688-3427-CE0F-A01ED84161E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CA7C958-0831-8D17-62FE-6BE5D2BBD3B2}"/>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8" name="Picture 7">
            <a:extLst>
              <a:ext uri="{FF2B5EF4-FFF2-40B4-BE49-F238E27FC236}">
                <a16:creationId xmlns:a16="http://schemas.microsoft.com/office/drawing/2014/main" id="{2A53DED3-DF32-499C-2105-D6065FDA034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304588" y="0"/>
            <a:ext cx="4885497" cy="1172519"/>
          </a:xfrm>
          <a:prstGeom prst="rect">
            <a:avLst/>
          </a:prstGeom>
        </p:spPr>
      </p:pic>
      <p:cxnSp>
        <p:nvCxnSpPr>
          <p:cNvPr id="10" name="Straight Connector 9">
            <a:extLst>
              <a:ext uri="{FF2B5EF4-FFF2-40B4-BE49-F238E27FC236}">
                <a16:creationId xmlns:a16="http://schemas.microsoft.com/office/drawing/2014/main" id="{21D73118-9A70-C807-5552-C7B36AB82735}"/>
              </a:ext>
            </a:extLst>
          </p:cNvPr>
          <p:cNvCxnSpPr>
            <a:cxnSpLocks/>
          </p:cNvCxnSpPr>
          <p:nvPr userDrawn="1"/>
        </p:nvCxnSpPr>
        <p:spPr>
          <a:xfrm>
            <a:off x="741872" y="4158640"/>
            <a:ext cx="5875002" cy="0"/>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2" name="Rectangle 11">
            <a:extLst>
              <a:ext uri="{FF2B5EF4-FFF2-40B4-BE49-F238E27FC236}">
                <a16:creationId xmlns:a16="http://schemas.microsoft.com/office/drawing/2014/main" id="{AF75FA46-EC9C-305C-3D2D-2A55A0CF9E48}"/>
              </a:ext>
            </a:extLst>
          </p:cNvPr>
          <p:cNvSpPr/>
          <p:nvPr userDrawn="1"/>
        </p:nvSpPr>
        <p:spPr>
          <a:xfrm>
            <a:off x="0" y="0"/>
            <a:ext cx="7390356" cy="1172514"/>
          </a:xfrm>
          <a:prstGeom prst="rect">
            <a:avLst/>
          </a:prstGeom>
          <a:solidFill>
            <a:srgbClr val="F59323"/>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sp>
        <p:nvSpPr>
          <p:cNvPr id="14" name="Picture Placeholder 13">
            <a:extLst>
              <a:ext uri="{FF2B5EF4-FFF2-40B4-BE49-F238E27FC236}">
                <a16:creationId xmlns:a16="http://schemas.microsoft.com/office/drawing/2014/main" id="{8FD59AE1-3ADF-5748-642A-19247CEBF838}"/>
              </a:ext>
            </a:extLst>
          </p:cNvPr>
          <p:cNvSpPr>
            <a:spLocks noGrp="1"/>
          </p:cNvSpPr>
          <p:nvPr>
            <p:ph type="pic" sz="quarter" idx="13"/>
          </p:nvPr>
        </p:nvSpPr>
        <p:spPr>
          <a:xfrm>
            <a:off x="6823075" y="1673225"/>
            <a:ext cx="4530725" cy="4135438"/>
          </a:xfrm>
        </p:spPr>
        <p:txBody>
          <a:bodyPr/>
          <a:lstStyle/>
          <a:p>
            <a:endParaRPr lang="en-CA"/>
          </a:p>
        </p:txBody>
      </p:sp>
    </p:spTree>
    <p:extLst>
      <p:ext uri="{BB962C8B-B14F-4D97-AF65-F5344CB8AC3E}">
        <p14:creationId xmlns:p14="http://schemas.microsoft.com/office/powerpoint/2010/main" val="236965968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E6FD1-EBEA-93CF-BB31-5E7CC99A9037}"/>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A73F2334-5951-0BEB-BF2A-E6A12E433051}"/>
              </a:ext>
            </a:extLst>
          </p:cNvPr>
          <p:cNvSpPr>
            <a:spLocks noGrp="1"/>
          </p:cNvSpPr>
          <p:nvPr>
            <p:ph idx="1"/>
          </p:nvPr>
        </p:nvSpPr>
        <p:spPr>
          <a:xfrm>
            <a:off x="838200" y="1825625"/>
            <a:ext cx="10515600" cy="41051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4D1A9742-58BC-DE6C-A2CE-54EDFAAF5D11}"/>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5" name="Footer Placeholder 4">
            <a:extLst>
              <a:ext uri="{FF2B5EF4-FFF2-40B4-BE49-F238E27FC236}">
                <a16:creationId xmlns:a16="http://schemas.microsoft.com/office/drawing/2014/main" id="{06B0F52D-A81B-CA94-B1D5-31B3D10BCA9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CB9E7B6F-96BB-6ACB-3AF8-2FB30D09F639}"/>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8" name="Picture 7">
            <a:extLst>
              <a:ext uri="{FF2B5EF4-FFF2-40B4-BE49-F238E27FC236}">
                <a16:creationId xmlns:a16="http://schemas.microsoft.com/office/drawing/2014/main" id="{56F86486-A73B-4BF1-0029-936BE80BC3E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39044" y="6099578"/>
            <a:ext cx="2527840" cy="621897"/>
          </a:xfrm>
          <a:prstGeom prst="rect">
            <a:avLst/>
          </a:prstGeom>
        </p:spPr>
      </p:pic>
      <p:cxnSp>
        <p:nvCxnSpPr>
          <p:cNvPr id="7" name="Straight Connector 6">
            <a:extLst>
              <a:ext uri="{FF2B5EF4-FFF2-40B4-BE49-F238E27FC236}">
                <a16:creationId xmlns:a16="http://schemas.microsoft.com/office/drawing/2014/main" id="{14048214-5707-21D1-AD9B-4A703AB71755}"/>
              </a:ext>
            </a:extLst>
          </p:cNvPr>
          <p:cNvCxnSpPr>
            <a:cxnSpLocks/>
          </p:cNvCxnSpPr>
          <p:nvPr userDrawn="1"/>
        </p:nvCxnSpPr>
        <p:spPr>
          <a:xfrm>
            <a:off x="838200" y="1521912"/>
            <a:ext cx="10515600" cy="0"/>
          </a:xfrm>
          <a:prstGeom prst="line">
            <a:avLst/>
          </a:prstGeom>
          <a:ln w="76200">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97801251"/>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7CD56-53BC-0C35-8719-40AE6FB6E68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77C87F5-57F0-35C9-7420-8D5C8DEA931E}"/>
              </a:ext>
            </a:extLst>
          </p:cNvPr>
          <p:cNvSpPr>
            <a:spLocks noGrp="1"/>
          </p:cNvSpPr>
          <p:nvPr>
            <p:ph sz="half" idx="1"/>
          </p:nvPr>
        </p:nvSpPr>
        <p:spPr>
          <a:xfrm>
            <a:off x="838200" y="1825625"/>
            <a:ext cx="5181600" cy="4130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06265D1-45DB-8018-771E-A23B3E459D3C}"/>
              </a:ext>
            </a:extLst>
          </p:cNvPr>
          <p:cNvSpPr>
            <a:spLocks noGrp="1"/>
          </p:cNvSpPr>
          <p:nvPr>
            <p:ph sz="half" idx="2"/>
          </p:nvPr>
        </p:nvSpPr>
        <p:spPr>
          <a:xfrm>
            <a:off x="6172200" y="1825625"/>
            <a:ext cx="5181600" cy="41305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F82AB01D-A9A2-44E6-CBB9-FE3BB5C3844F}"/>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6" name="Footer Placeholder 5">
            <a:extLst>
              <a:ext uri="{FF2B5EF4-FFF2-40B4-BE49-F238E27FC236}">
                <a16:creationId xmlns:a16="http://schemas.microsoft.com/office/drawing/2014/main" id="{50A0FE51-2F10-5C4F-FE55-95E32D03D92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524E7ED-0896-CFA0-2FBF-534E59C9BB11}"/>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8" name="Picture 7">
            <a:extLst>
              <a:ext uri="{FF2B5EF4-FFF2-40B4-BE49-F238E27FC236}">
                <a16:creationId xmlns:a16="http://schemas.microsoft.com/office/drawing/2014/main" id="{3BDC0E3B-4237-28C0-63F1-3DCB14A1D5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30418" y="6099578"/>
            <a:ext cx="2527840" cy="621897"/>
          </a:xfrm>
          <a:prstGeom prst="rect">
            <a:avLst/>
          </a:prstGeom>
        </p:spPr>
      </p:pic>
      <p:cxnSp>
        <p:nvCxnSpPr>
          <p:cNvPr id="9" name="Straight Connector 8">
            <a:extLst>
              <a:ext uri="{FF2B5EF4-FFF2-40B4-BE49-F238E27FC236}">
                <a16:creationId xmlns:a16="http://schemas.microsoft.com/office/drawing/2014/main" id="{65684C77-40FD-B565-7151-EDA2BA2C5C7E}"/>
              </a:ext>
            </a:extLst>
          </p:cNvPr>
          <p:cNvCxnSpPr>
            <a:cxnSpLocks/>
          </p:cNvCxnSpPr>
          <p:nvPr userDrawn="1"/>
        </p:nvCxnSpPr>
        <p:spPr>
          <a:xfrm>
            <a:off x="838200" y="1521912"/>
            <a:ext cx="10515600" cy="0"/>
          </a:xfrm>
          <a:prstGeom prst="line">
            <a:avLst/>
          </a:prstGeom>
          <a:ln w="76200">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2412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
    <p:bg>
      <p:bgRef idx="1002">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7CD56-53BC-0C35-8719-40AE6FB6E680}"/>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677C87F5-57F0-35C9-7420-8D5C8DEA931E}"/>
              </a:ext>
            </a:extLst>
          </p:cNvPr>
          <p:cNvSpPr>
            <a:spLocks noGrp="1"/>
          </p:cNvSpPr>
          <p:nvPr>
            <p:ph sz="half" idx="1"/>
          </p:nvPr>
        </p:nvSpPr>
        <p:spPr>
          <a:xfrm>
            <a:off x="838200" y="1825625"/>
            <a:ext cx="5181600" cy="41305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06265D1-45DB-8018-771E-A23B3E459D3C}"/>
              </a:ext>
            </a:extLst>
          </p:cNvPr>
          <p:cNvSpPr>
            <a:spLocks noGrp="1"/>
          </p:cNvSpPr>
          <p:nvPr>
            <p:ph sz="half" idx="2"/>
          </p:nvPr>
        </p:nvSpPr>
        <p:spPr>
          <a:xfrm>
            <a:off x="6172200" y="1825625"/>
            <a:ext cx="5181600" cy="41305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F82AB01D-A9A2-44E6-CBB9-FE3BB5C3844F}"/>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6" name="Footer Placeholder 5">
            <a:extLst>
              <a:ext uri="{FF2B5EF4-FFF2-40B4-BE49-F238E27FC236}">
                <a16:creationId xmlns:a16="http://schemas.microsoft.com/office/drawing/2014/main" id="{50A0FE51-2F10-5C4F-FE55-95E32D03D922}"/>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B524E7ED-0896-CFA0-2FBF-534E59C9BB11}"/>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8" name="Picture 7">
            <a:extLst>
              <a:ext uri="{FF2B5EF4-FFF2-40B4-BE49-F238E27FC236}">
                <a16:creationId xmlns:a16="http://schemas.microsoft.com/office/drawing/2014/main" id="{3BDC0E3B-4237-28C0-63F1-3DCB14A1D57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39044" y="6099578"/>
            <a:ext cx="2527840" cy="621897"/>
          </a:xfrm>
          <a:prstGeom prst="rect">
            <a:avLst/>
          </a:prstGeom>
        </p:spPr>
      </p:pic>
      <p:cxnSp>
        <p:nvCxnSpPr>
          <p:cNvPr id="9" name="Straight Connector 8">
            <a:extLst>
              <a:ext uri="{FF2B5EF4-FFF2-40B4-BE49-F238E27FC236}">
                <a16:creationId xmlns:a16="http://schemas.microsoft.com/office/drawing/2014/main" id="{B8ED32B9-EFA2-3A35-6EAE-73A2EDB3201A}"/>
              </a:ext>
            </a:extLst>
          </p:cNvPr>
          <p:cNvCxnSpPr>
            <a:cxnSpLocks/>
          </p:cNvCxnSpPr>
          <p:nvPr userDrawn="1"/>
        </p:nvCxnSpPr>
        <p:spPr>
          <a:xfrm>
            <a:off x="838200" y="1521912"/>
            <a:ext cx="10515600" cy="0"/>
          </a:xfrm>
          <a:prstGeom prst="line">
            <a:avLst/>
          </a:prstGeom>
          <a:ln w="76200">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3301427"/>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bg>
      <p:bgRef idx="1002">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71412-F14F-0A38-8A74-B317C78EAEB9}"/>
              </a:ext>
            </a:extLst>
          </p:cNvPr>
          <p:cNvSpPr>
            <a:spLocks noGrp="1"/>
          </p:cNvSpPr>
          <p:nvPr>
            <p:ph type="title"/>
          </p:nvPr>
        </p:nvSpPr>
        <p:spPr>
          <a:xfrm>
            <a:off x="288099" y="365125"/>
            <a:ext cx="11065701" cy="1325563"/>
          </a:xfrm>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8FE1CA3B-9F2E-596D-09E3-FF877004EFC2}"/>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4" name="Footer Placeholder 3">
            <a:extLst>
              <a:ext uri="{FF2B5EF4-FFF2-40B4-BE49-F238E27FC236}">
                <a16:creationId xmlns:a16="http://schemas.microsoft.com/office/drawing/2014/main" id="{9531D301-9A68-EFE7-A0C6-AA8B590B2304}"/>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F1C37498-F0DB-A148-96E0-1E312A0B30E0}"/>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7" name="Picture 6">
            <a:extLst>
              <a:ext uri="{FF2B5EF4-FFF2-40B4-BE49-F238E27FC236}">
                <a16:creationId xmlns:a16="http://schemas.microsoft.com/office/drawing/2014/main" id="{F2F472B0-FB60-650F-8AA7-3F5597428F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268091" y="6156542"/>
            <a:ext cx="2922763" cy="701463"/>
          </a:xfrm>
          <a:prstGeom prst="rect">
            <a:avLst/>
          </a:prstGeom>
        </p:spPr>
      </p:pic>
      <p:sp>
        <p:nvSpPr>
          <p:cNvPr id="8" name="Rectangle 7">
            <a:extLst>
              <a:ext uri="{FF2B5EF4-FFF2-40B4-BE49-F238E27FC236}">
                <a16:creationId xmlns:a16="http://schemas.microsoft.com/office/drawing/2014/main" id="{7ABEEFEB-BB0F-8EBB-8EAD-10E538D05DC7}"/>
              </a:ext>
            </a:extLst>
          </p:cNvPr>
          <p:cNvSpPr/>
          <p:nvPr userDrawn="1"/>
        </p:nvSpPr>
        <p:spPr>
          <a:xfrm>
            <a:off x="0" y="6156536"/>
            <a:ext cx="9356942" cy="701463"/>
          </a:xfrm>
          <a:prstGeom prst="rect">
            <a:avLst/>
          </a:prstGeom>
          <a:solidFill>
            <a:srgbClr val="F59323"/>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cxnSp>
        <p:nvCxnSpPr>
          <p:cNvPr id="10" name="Straight Connector 9">
            <a:extLst>
              <a:ext uri="{FF2B5EF4-FFF2-40B4-BE49-F238E27FC236}">
                <a16:creationId xmlns:a16="http://schemas.microsoft.com/office/drawing/2014/main" id="{7795F51A-BD9E-BC4F-100C-30A0247AA6A9}"/>
              </a:ext>
            </a:extLst>
          </p:cNvPr>
          <p:cNvCxnSpPr>
            <a:cxnSpLocks/>
          </p:cNvCxnSpPr>
          <p:nvPr userDrawn="1"/>
        </p:nvCxnSpPr>
        <p:spPr>
          <a:xfrm>
            <a:off x="338203" y="1521912"/>
            <a:ext cx="11015597" cy="0"/>
          </a:xfrm>
          <a:prstGeom prst="line">
            <a:avLst/>
          </a:prstGeom>
          <a:ln w="76200">
            <a:solidFill>
              <a:schemeClr val="bg2">
                <a:lumMod val="90000"/>
              </a:schemeClr>
            </a:solidFill>
          </a:ln>
        </p:spPr>
        <p:style>
          <a:lnRef idx="2">
            <a:schemeClr val="accent1"/>
          </a:lnRef>
          <a:fillRef idx="0">
            <a:schemeClr val="accent1"/>
          </a:fillRef>
          <a:effectRef idx="1">
            <a:schemeClr val="accent1"/>
          </a:effectRef>
          <a:fontRef idx="minor">
            <a:schemeClr val="tx1"/>
          </a:fontRef>
        </p:style>
      </p:cxnSp>
      <p:sp>
        <p:nvSpPr>
          <p:cNvPr id="6" name="Content Placeholder 2">
            <a:extLst>
              <a:ext uri="{FF2B5EF4-FFF2-40B4-BE49-F238E27FC236}">
                <a16:creationId xmlns:a16="http://schemas.microsoft.com/office/drawing/2014/main" id="{F594644D-514F-02B1-99DF-E269C0D3F6CE}"/>
              </a:ext>
            </a:extLst>
          </p:cNvPr>
          <p:cNvSpPr>
            <a:spLocks noGrp="1"/>
          </p:cNvSpPr>
          <p:nvPr>
            <p:ph sz="half" idx="1"/>
          </p:nvPr>
        </p:nvSpPr>
        <p:spPr>
          <a:xfrm>
            <a:off x="338203" y="1825625"/>
            <a:ext cx="5681597" cy="4130501"/>
          </a:xfrm>
        </p:spPr>
        <p:txBody>
          <a:bodyPr/>
          <a:lstStyle>
            <a:lvl1pPr>
              <a:defRPr>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Content Placeholder 3">
            <a:extLst>
              <a:ext uri="{FF2B5EF4-FFF2-40B4-BE49-F238E27FC236}">
                <a16:creationId xmlns:a16="http://schemas.microsoft.com/office/drawing/2014/main" id="{C6DD10A5-B614-BC7D-2B66-B9AE3D6198BB}"/>
              </a:ext>
            </a:extLst>
          </p:cNvPr>
          <p:cNvSpPr>
            <a:spLocks noGrp="1"/>
          </p:cNvSpPr>
          <p:nvPr>
            <p:ph sz="half" idx="2"/>
          </p:nvPr>
        </p:nvSpPr>
        <p:spPr>
          <a:xfrm>
            <a:off x="6172200" y="1825625"/>
            <a:ext cx="5181600" cy="413050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625554217"/>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FC08C7-37CB-865C-CC6A-D2A08384D83E}"/>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3" name="Footer Placeholder 2">
            <a:extLst>
              <a:ext uri="{FF2B5EF4-FFF2-40B4-BE49-F238E27FC236}">
                <a16:creationId xmlns:a16="http://schemas.microsoft.com/office/drawing/2014/main" id="{49FAD9FF-7CD2-47D7-C52E-3632BA1E1BB8}"/>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FAFDEBF6-0369-7333-2AE6-F3532A63A84D}"/>
              </a:ext>
            </a:extLst>
          </p:cNvPr>
          <p:cNvSpPr>
            <a:spLocks noGrp="1"/>
          </p:cNvSpPr>
          <p:nvPr>
            <p:ph type="sldNum" sz="quarter" idx="12"/>
          </p:nvPr>
        </p:nvSpPr>
        <p:spPr/>
        <p:txBody>
          <a:bodyPr/>
          <a:lstStyle/>
          <a:p>
            <a:fld id="{25C5D4CA-7415-4B73-B4D0-80FC9CFA7D26}" type="slidenum">
              <a:rPr lang="en-CA" smtClean="0"/>
              <a:t>‹#›</a:t>
            </a:fld>
            <a:endParaRPr lang="en-CA"/>
          </a:p>
        </p:txBody>
      </p:sp>
      <p:sp>
        <p:nvSpPr>
          <p:cNvPr id="6" name="Picture Placeholder 5">
            <a:extLst>
              <a:ext uri="{FF2B5EF4-FFF2-40B4-BE49-F238E27FC236}">
                <a16:creationId xmlns:a16="http://schemas.microsoft.com/office/drawing/2014/main" id="{93F5998D-0DBD-2AE3-CF1B-BB5A8E7A2CEF}"/>
              </a:ext>
            </a:extLst>
          </p:cNvPr>
          <p:cNvSpPr>
            <a:spLocks noGrp="1"/>
          </p:cNvSpPr>
          <p:nvPr>
            <p:ph type="pic" sz="quarter" idx="13"/>
          </p:nvPr>
        </p:nvSpPr>
        <p:spPr>
          <a:xfrm>
            <a:off x="0" y="0"/>
            <a:ext cx="12192000" cy="6156531"/>
          </a:xfrm>
        </p:spPr>
        <p:txBody>
          <a:bodyPr/>
          <a:lstStyle/>
          <a:p>
            <a:endParaRPr lang="en-CA"/>
          </a:p>
        </p:txBody>
      </p:sp>
      <p:pic>
        <p:nvPicPr>
          <p:cNvPr id="5" name="Picture 4">
            <a:extLst>
              <a:ext uri="{FF2B5EF4-FFF2-40B4-BE49-F238E27FC236}">
                <a16:creationId xmlns:a16="http://schemas.microsoft.com/office/drawing/2014/main" id="{9D07A7A4-EBCA-F56D-B0F4-E8C59EA6240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268091" y="6156542"/>
            <a:ext cx="2922763" cy="701463"/>
          </a:xfrm>
          <a:prstGeom prst="rect">
            <a:avLst/>
          </a:prstGeom>
        </p:spPr>
      </p:pic>
      <p:sp>
        <p:nvSpPr>
          <p:cNvPr id="8" name="Rectangle 7">
            <a:extLst>
              <a:ext uri="{FF2B5EF4-FFF2-40B4-BE49-F238E27FC236}">
                <a16:creationId xmlns:a16="http://schemas.microsoft.com/office/drawing/2014/main" id="{1E19657A-13E5-B673-07E1-36FE2ADC9010}"/>
              </a:ext>
            </a:extLst>
          </p:cNvPr>
          <p:cNvSpPr/>
          <p:nvPr userDrawn="1"/>
        </p:nvSpPr>
        <p:spPr>
          <a:xfrm>
            <a:off x="0" y="6156536"/>
            <a:ext cx="9356942" cy="701464"/>
          </a:xfrm>
          <a:prstGeom prst="rect">
            <a:avLst/>
          </a:prstGeom>
          <a:solidFill>
            <a:srgbClr val="F59323"/>
          </a:solidFill>
          <a:ln>
            <a:no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973198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591D3-29CC-E1C4-4E81-D2C0A7BA82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23540538-A188-6748-57D9-E78292581F5D}"/>
              </a:ext>
            </a:extLst>
          </p:cNvPr>
          <p:cNvSpPr>
            <a:spLocks noGrp="1"/>
          </p:cNvSpPr>
          <p:nvPr>
            <p:ph idx="1" hasCustomPrompt="1"/>
          </p:nvPr>
        </p:nvSpPr>
        <p:spPr>
          <a:xfrm>
            <a:off x="5183188" y="457201"/>
            <a:ext cx="6172200" cy="5403850"/>
          </a:xfrm>
          <a:solidFill>
            <a:schemeClr val="accent1">
              <a:lumMod val="20000"/>
              <a:lumOff val="80000"/>
            </a:schemeClr>
          </a:solidFill>
        </p:spPr>
        <p:txBody>
          <a:bodyPr lIns="288000" rIns="288000" anchor="ctr" anchorCtr="0"/>
          <a:lstStyle>
            <a:lvl1pPr>
              <a:defRPr sz="2400"/>
            </a:lvl1pPr>
            <a:lvl2pPr>
              <a:defRPr sz="1800"/>
            </a:lvl2pPr>
            <a:lvl3pPr>
              <a:defRPr sz="1600"/>
            </a:lvl3pPr>
            <a:lvl4pPr>
              <a:defRPr sz="2000"/>
            </a:lvl4pPr>
            <a:lvl5pPr>
              <a:defRPr sz="2000"/>
            </a:lvl5pPr>
            <a:lvl6pPr>
              <a:defRPr sz="2000"/>
            </a:lvl6pPr>
            <a:lvl7pPr>
              <a:defRPr sz="2000"/>
            </a:lvl7pPr>
            <a:lvl8pPr>
              <a:defRPr sz="2000"/>
            </a:lvl8pPr>
            <a:lvl9pPr>
              <a:defRPr sz="2000"/>
            </a:lvl9pPr>
          </a:lstStyle>
          <a:p>
            <a:pPr lvl="0"/>
            <a:r>
              <a:rPr lang="en-US"/>
              <a:t>First Level</a:t>
            </a:r>
          </a:p>
          <a:p>
            <a:pPr lvl="1"/>
            <a:r>
              <a:rPr lang="en-US"/>
              <a:t>Second level</a:t>
            </a:r>
          </a:p>
          <a:p>
            <a:pPr lvl="2"/>
            <a:r>
              <a:rPr lang="en-US"/>
              <a:t>Third level</a:t>
            </a:r>
          </a:p>
        </p:txBody>
      </p:sp>
      <p:sp>
        <p:nvSpPr>
          <p:cNvPr id="4" name="Text Placeholder 3">
            <a:extLst>
              <a:ext uri="{FF2B5EF4-FFF2-40B4-BE49-F238E27FC236}">
                <a16:creationId xmlns:a16="http://schemas.microsoft.com/office/drawing/2014/main" id="{06F5B2A0-B177-500F-64A3-421B11B0E35F}"/>
              </a:ext>
            </a:extLst>
          </p:cNvPr>
          <p:cNvSpPr>
            <a:spLocks noGrp="1"/>
          </p:cNvSpPr>
          <p:nvPr>
            <p:ph type="body" sz="half" idx="2"/>
          </p:nvPr>
        </p:nvSpPr>
        <p:spPr>
          <a:xfrm>
            <a:off x="839788" y="2260120"/>
            <a:ext cx="3932237" cy="54346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F99897A-C07B-65B5-AE0A-93A3B8411F1E}"/>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6" name="Footer Placeholder 5">
            <a:extLst>
              <a:ext uri="{FF2B5EF4-FFF2-40B4-BE49-F238E27FC236}">
                <a16:creationId xmlns:a16="http://schemas.microsoft.com/office/drawing/2014/main" id="{74C8A9D9-699F-786B-43A6-5692A0637B8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6F8F0633-2B71-245E-A961-A3F5C4BD0756}"/>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8" name="Picture 7">
            <a:extLst>
              <a:ext uri="{FF2B5EF4-FFF2-40B4-BE49-F238E27FC236}">
                <a16:creationId xmlns:a16="http://schemas.microsoft.com/office/drawing/2014/main" id="{670293EF-18CE-3F0D-369A-8AE14D54D8A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30418" y="6099578"/>
            <a:ext cx="2527840" cy="621897"/>
          </a:xfrm>
          <a:prstGeom prst="rect">
            <a:avLst/>
          </a:prstGeom>
        </p:spPr>
      </p:pic>
      <p:cxnSp>
        <p:nvCxnSpPr>
          <p:cNvPr id="9" name="Straight Connector 8">
            <a:extLst>
              <a:ext uri="{FF2B5EF4-FFF2-40B4-BE49-F238E27FC236}">
                <a16:creationId xmlns:a16="http://schemas.microsoft.com/office/drawing/2014/main" id="{C297290C-BE19-D590-9DB1-534D9F7DDB37}"/>
              </a:ext>
            </a:extLst>
          </p:cNvPr>
          <p:cNvCxnSpPr/>
          <p:nvPr userDrawn="1"/>
        </p:nvCxnSpPr>
        <p:spPr>
          <a:xfrm>
            <a:off x="838200" y="2154477"/>
            <a:ext cx="3933825" cy="0"/>
          </a:xfrm>
          <a:prstGeom prst="line">
            <a:avLst/>
          </a:prstGeom>
        </p:spPr>
        <p:style>
          <a:lnRef idx="2">
            <a:schemeClr val="accent1"/>
          </a:lnRef>
          <a:fillRef idx="0">
            <a:schemeClr val="accent1"/>
          </a:fillRef>
          <a:effectRef idx="1">
            <a:schemeClr val="accent1"/>
          </a:effectRef>
          <a:fontRef idx="minor">
            <a:schemeClr val="tx1"/>
          </a:fontRef>
        </p:style>
      </p:cxnSp>
      <p:sp>
        <p:nvSpPr>
          <p:cNvPr id="11" name="Picture Placeholder 10">
            <a:extLst>
              <a:ext uri="{FF2B5EF4-FFF2-40B4-BE49-F238E27FC236}">
                <a16:creationId xmlns:a16="http://schemas.microsoft.com/office/drawing/2014/main" id="{BCE68756-A1B8-40EE-862C-18ADDD84E214}"/>
              </a:ext>
            </a:extLst>
          </p:cNvPr>
          <p:cNvSpPr>
            <a:spLocks noGrp="1"/>
          </p:cNvSpPr>
          <p:nvPr>
            <p:ph type="pic" sz="quarter" idx="13"/>
          </p:nvPr>
        </p:nvSpPr>
        <p:spPr>
          <a:xfrm>
            <a:off x="836612" y="2924175"/>
            <a:ext cx="3933826" cy="2936875"/>
          </a:xfrm>
        </p:spPr>
        <p:txBody>
          <a:bodyPr/>
          <a:lstStyle/>
          <a:p>
            <a:endParaRPr lang="en-CA"/>
          </a:p>
        </p:txBody>
      </p:sp>
    </p:spTree>
    <p:extLst>
      <p:ext uri="{BB962C8B-B14F-4D97-AF65-F5344CB8AC3E}">
        <p14:creationId xmlns:p14="http://schemas.microsoft.com/office/powerpoint/2010/main" val="4114984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43DF-8EEB-62C5-9B7C-5681047730B2}"/>
              </a:ext>
            </a:extLst>
          </p:cNvPr>
          <p:cNvSpPr>
            <a:spLocks noGrp="1"/>
          </p:cNvSpPr>
          <p:nvPr>
            <p:ph type="title"/>
          </p:nvPr>
        </p:nvSpPr>
        <p:spPr>
          <a:xfrm>
            <a:off x="839788" y="457200"/>
            <a:ext cx="3932237" cy="1600200"/>
          </a:xfrm>
          <a:solidFill>
            <a:schemeClr val="accent3">
              <a:lumMod val="20000"/>
              <a:lumOff val="80000"/>
            </a:schemeClr>
          </a:solidFill>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5301F81B-5BB4-12E9-7972-AB85D6293375}"/>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2C1DEC8E-F466-273E-EED9-17BA01866262}"/>
              </a:ext>
            </a:extLst>
          </p:cNvPr>
          <p:cNvSpPr>
            <a:spLocks noGrp="1"/>
          </p:cNvSpPr>
          <p:nvPr>
            <p:ph type="body" sz="half" idx="2"/>
          </p:nvPr>
        </p:nvSpPr>
        <p:spPr>
          <a:xfrm>
            <a:off x="839788" y="2234243"/>
            <a:ext cx="3932237" cy="36512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CB4CDD-07A1-F7C0-DD8E-D1D22DF7DEFF}"/>
              </a:ext>
            </a:extLst>
          </p:cNvPr>
          <p:cNvSpPr>
            <a:spLocks noGrp="1"/>
          </p:cNvSpPr>
          <p:nvPr>
            <p:ph type="dt" sz="half" idx="10"/>
          </p:nvPr>
        </p:nvSpPr>
        <p:spPr/>
        <p:txBody>
          <a:bodyPr/>
          <a:lstStyle/>
          <a:p>
            <a:fld id="{D9723FF4-4AB0-462D-8D7E-D90DA18CCC40}" type="datetimeFigureOut">
              <a:rPr lang="en-CA" smtClean="0"/>
              <a:t>2026-10-06</a:t>
            </a:fld>
            <a:endParaRPr lang="en-CA"/>
          </a:p>
        </p:txBody>
      </p:sp>
      <p:sp>
        <p:nvSpPr>
          <p:cNvPr id="6" name="Footer Placeholder 5">
            <a:extLst>
              <a:ext uri="{FF2B5EF4-FFF2-40B4-BE49-F238E27FC236}">
                <a16:creationId xmlns:a16="http://schemas.microsoft.com/office/drawing/2014/main" id="{CEEFED45-137F-21DD-D77A-C69B0CBC982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0A9A5690-B890-BF22-E10B-C0F6F1224407}"/>
              </a:ext>
            </a:extLst>
          </p:cNvPr>
          <p:cNvSpPr>
            <a:spLocks noGrp="1"/>
          </p:cNvSpPr>
          <p:nvPr>
            <p:ph type="sldNum" sz="quarter" idx="12"/>
          </p:nvPr>
        </p:nvSpPr>
        <p:spPr/>
        <p:txBody>
          <a:bodyPr/>
          <a:lstStyle/>
          <a:p>
            <a:fld id="{25C5D4CA-7415-4B73-B4D0-80FC9CFA7D26}" type="slidenum">
              <a:rPr lang="en-CA" smtClean="0"/>
              <a:t>‹#›</a:t>
            </a:fld>
            <a:endParaRPr lang="en-CA"/>
          </a:p>
        </p:txBody>
      </p:sp>
      <p:pic>
        <p:nvPicPr>
          <p:cNvPr id="10" name="Picture 9">
            <a:extLst>
              <a:ext uri="{FF2B5EF4-FFF2-40B4-BE49-F238E27FC236}">
                <a16:creationId xmlns:a16="http://schemas.microsoft.com/office/drawing/2014/main" id="{6BE829AB-0D66-A650-6F58-3D94694816E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30418" y="6099578"/>
            <a:ext cx="2527840" cy="621897"/>
          </a:xfrm>
          <a:prstGeom prst="rect">
            <a:avLst/>
          </a:prstGeom>
        </p:spPr>
      </p:pic>
      <p:cxnSp>
        <p:nvCxnSpPr>
          <p:cNvPr id="8" name="Straight Connector 7">
            <a:extLst>
              <a:ext uri="{FF2B5EF4-FFF2-40B4-BE49-F238E27FC236}">
                <a16:creationId xmlns:a16="http://schemas.microsoft.com/office/drawing/2014/main" id="{B2988DAE-3EAC-3032-CB77-417D45730B3C}"/>
              </a:ext>
            </a:extLst>
          </p:cNvPr>
          <p:cNvCxnSpPr/>
          <p:nvPr userDrawn="1"/>
        </p:nvCxnSpPr>
        <p:spPr>
          <a:xfrm>
            <a:off x="838200" y="2775579"/>
            <a:ext cx="3933825"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12" name="Text Placeholder 11">
            <a:extLst>
              <a:ext uri="{FF2B5EF4-FFF2-40B4-BE49-F238E27FC236}">
                <a16:creationId xmlns:a16="http://schemas.microsoft.com/office/drawing/2014/main" id="{3864E42B-9FF0-FBD2-8F1E-5B5922A87007}"/>
              </a:ext>
            </a:extLst>
          </p:cNvPr>
          <p:cNvSpPr>
            <a:spLocks noGrp="1"/>
          </p:cNvSpPr>
          <p:nvPr>
            <p:ph type="body" sz="quarter" idx="13"/>
          </p:nvPr>
        </p:nvSpPr>
        <p:spPr>
          <a:xfrm>
            <a:off x="836612" y="2933700"/>
            <a:ext cx="3935413" cy="2927350"/>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823390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9B89382-0DAE-8C32-50B8-149995EB5D3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49C5A01F-D00D-60F2-9937-30CDABA832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6F8F760-C65A-9329-DFEB-89ABDD3DA9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9723FF4-4AB0-462D-8D7E-D90DA18CCC40}" type="datetimeFigureOut">
              <a:rPr lang="en-CA" smtClean="0"/>
              <a:t>2026-10-06</a:t>
            </a:fld>
            <a:endParaRPr lang="en-CA"/>
          </a:p>
        </p:txBody>
      </p:sp>
      <p:sp>
        <p:nvSpPr>
          <p:cNvPr id="5" name="Footer Placeholder 4">
            <a:extLst>
              <a:ext uri="{FF2B5EF4-FFF2-40B4-BE49-F238E27FC236}">
                <a16:creationId xmlns:a16="http://schemas.microsoft.com/office/drawing/2014/main" id="{D3539332-CA9B-DBE7-5E68-79F05417C0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E461CC42-4EB5-BBE6-9857-6A7F4E0B4E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5C5D4CA-7415-4B73-B4D0-80FC9CFA7D26}" type="slidenum">
              <a:rPr lang="en-CA" smtClean="0"/>
              <a:t>‹#›</a:t>
            </a:fld>
            <a:endParaRPr lang="en-CA"/>
          </a:p>
        </p:txBody>
      </p:sp>
    </p:spTree>
    <p:extLst>
      <p:ext uri="{BB962C8B-B14F-4D97-AF65-F5344CB8AC3E}">
        <p14:creationId xmlns:p14="http://schemas.microsoft.com/office/powerpoint/2010/main" val="6178545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0" r:id="rId3"/>
    <p:sldLayoutId id="2147483652" r:id="rId4"/>
    <p:sldLayoutId id="2147483660"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7.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E6B48-6E9C-4791-2542-C5B693348047}"/>
              </a:ext>
            </a:extLst>
          </p:cNvPr>
          <p:cNvSpPr>
            <a:spLocks noGrp="1"/>
          </p:cNvSpPr>
          <p:nvPr>
            <p:ph type="ctrTitle"/>
          </p:nvPr>
        </p:nvSpPr>
        <p:spPr>
          <a:xfrm>
            <a:off x="2490923" y="1664250"/>
            <a:ext cx="6703424" cy="2387600"/>
          </a:xfrm>
        </p:spPr>
        <p:txBody>
          <a:bodyPr>
            <a:normAutofit fontScale="90000"/>
          </a:bodyPr>
          <a:lstStyle/>
          <a:p>
            <a:r>
              <a:rPr lang="en-US"/>
              <a:t> ENHANCEMENTS</a:t>
            </a:r>
            <a:endParaRPr lang="en-CA"/>
          </a:p>
        </p:txBody>
      </p:sp>
      <p:sp>
        <p:nvSpPr>
          <p:cNvPr id="3" name="Subtitle 2">
            <a:extLst>
              <a:ext uri="{FF2B5EF4-FFF2-40B4-BE49-F238E27FC236}">
                <a16:creationId xmlns:a16="http://schemas.microsoft.com/office/drawing/2014/main" id="{BFDB7584-A189-47DC-E106-CDC0AC8B33A0}"/>
              </a:ext>
            </a:extLst>
          </p:cNvPr>
          <p:cNvSpPr>
            <a:spLocks noGrp="1"/>
          </p:cNvSpPr>
          <p:nvPr>
            <p:ph type="subTitle" idx="1"/>
          </p:nvPr>
        </p:nvSpPr>
        <p:spPr>
          <a:xfrm>
            <a:off x="601345" y="4649084"/>
            <a:ext cx="6990807" cy="1506255"/>
          </a:xfrm>
        </p:spPr>
        <p:txBody>
          <a:bodyPr/>
          <a:lstStyle/>
          <a:p>
            <a:r>
              <a:rPr lang="en-CA"/>
              <a:t> </a:t>
            </a:r>
            <a:r>
              <a:rPr lang="en-US"/>
              <a:t>Sales</a:t>
            </a:r>
            <a:endParaRPr lang="en-CA"/>
          </a:p>
        </p:txBody>
      </p:sp>
      <p:sp>
        <p:nvSpPr>
          <p:cNvPr id="7" name="Subtitle 2">
            <a:extLst>
              <a:ext uri="{FF2B5EF4-FFF2-40B4-BE49-F238E27FC236}">
                <a16:creationId xmlns:a16="http://schemas.microsoft.com/office/drawing/2014/main" id="{A4E99F81-2CC3-619D-4F87-124EDFFBE05F}"/>
              </a:ext>
            </a:extLst>
          </p:cNvPr>
          <p:cNvSpPr txBox="1">
            <a:spLocks/>
          </p:cNvSpPr>
          <p:nvPr/>
        </p:nvSpPr>
        <p:spPr>
          <a:xfrm>
            <a:off x="8404031" y="4233462"/>
            <a:ext cx="6990807" cy="1506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CA"/>
              <a:t> </a:t>
            </a:r>
            <a:r>
              <a:rPr lang="en-US"/>
              <a:t>Purchasing</a:t>
            </a:r>
            <a:endParaRPr lang="en-CA"/>
          </a:p>
        </p:txBody>
      </p:sp>
      <p:sp>
        <p:nvSpPr>
          <p:cNvPr id="8" name="Subtitle 2">
            <a:extLst>
              <a:ext uri="{FF2B5EF4-FFF2-40B4-BE49-F238E27FC236}">
                <a16:creationId xmlns:a16="http://schemas.microsoft.com/office/drawing/2014/main" id="{7BEC9D1C-C49A-3310-9138-85087237F535}"/>
              </a:ext>
            </a:extLst>
          </p:cNvPr>
          <p:cNvSpPr txBox="1">
            <a:spLocks/>
          </p:cNvSpPr>
          <p:nvPr/>
        </p:nvSpPr>
        <p:spPr>
          <a:xfrm>
            <a:off x="8814848" y="1724559"/>
            <a:ext cx="6990807" cy="1506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Payments</a:t>
            </a:r>
            <a:endParaRPr lang="en-CA"/>
          </a:p>
        </p:txBody>
      </p:sp>
      <p:sp>
        <p:nvSpPr>
          <p:cNvPr id="9" name="Subtitle 2">
            <a:extLst>
              <a:ext uri="{FF2B5EF4-FFF2-40B4-BE49-F238E27FC236}">
                <a16:creationId xmlns:a16="http://schemas.microsoft.com/office/drawing/2014/main" id="{6B8735EA-F81C-7915-306E-AAE9A1A8361C}"/>
              </a:ext>
            </a:extLst>
          </p:cNvPr>
          <p:cNvSpPr txBox="1">
            <a:spLocks/>
          </p:cNvSpPr>
          <p:nvPr/>
        </p:nvSpPr>
        <p:spPr>
          <a:xfrm>
            <a:off x="1028911" y="1629001"/>
            <a:ext cx="6990807" cy="1506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Inventory</a:t>
            </a:r>
          </a:p>
          <a:p>
            <a:endParaRPr lang="en-CA"/>
          </a:p>
        </p:txBody>
      </p:sp>
      <p:sp>
        <p:nvSpPr>
          <p:cNvPr id="10" name="Subtitle 2">
            <a:extLst>
              <a:ext uri="{FF2B5EF4-FFF2-40B4-BE49-F238E27FC236}">
                <a16:creationId xmlns:a16="http://schemas.microsoft.com/office/drawing/2014/main" id="{75EC5E47-2AB1-A451-7D62-323356B14738}"/>
              </a:ext>
            </a:extLst>
          </p:cNvPr>
          <p:cNvSpPr txBox="1">
            <a:spLocks/>
          </p:cNvSpPr>
          <p:nvPr/>
        </p:nvSpPr>
        <p:spPr>
          <a:xfrm>
            <a:off x="6096000" y="4881038"/>
            <a:ext cx="6990807" cy="1506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Shipping</a:t>
            </a:r>
          </a:p>
          <a:p>
            <a:endParaRPr lang="en-CA"/>
          </a:p>
        </p:txBody>
      </p:sp>
      <p:sp>
        <p:nvSpPr>
          <p:cNvPr id="11" name="Subtitle 2">
            <a:extLst>
              <a:ext uri="{FF2B5EF4-FFF2-40B4-BE49-F238E27FC236}">
                <a16:creationId xmlns:a16="http://schemas.microsoft.com/office/drawing/2014/main" id="{C9498650-76DA-E1E7-D59D-4A226AE7CA30}"/>
              </a:ext>
            </a:extLst>
          </p:cNvPr>
          <p:cNvSpPr txBox="1">
            <a:spLocks/>
          </p:cNvSpPr>
          <p:nvPr/>
        </p:nvSpPr>
        <p:spPr>
          <a:xfrm>
            <a:off x="2778076" y="5695285"/>
            <a:ext cx="6990807" cy="1506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Accounting</a:t>
            </a:r>
          </a:p>
          <a:p>
            <a:endParaRPr lang="en-CA"/>
          </a:p>
        </p:txBody>
      </p:sp>
      <p:pic>
        <p:nvPicPr>
          <p:cNvPr id="15" name="Picture 14">
            <a:extLst>
              <a:ext uri="{FF2B5EF4-FFF2-40B4-BE49-F238E27FC236}">
                <a16:creationId xmlns:a16="http://schemas.microsoft.com/office/drawing/2014/main" id="{5C5D82CD-98A3-C113-7D80-710BA0CB47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7659" y="2145632"/>
            <a:ext cx="4038950" cy="1085182"/>
          </a:xfrm>
          <a:prstGeom prst="rect">
            <a:avLst/>
          </a:prstGeom>
        </p:spPr>
      </p:pic>
      <p:pic>
        <p:nvPicPr>
          <p:cNvPr id="16" name="Picture 15">
            <a:extLst>
              <a:ext uri="{FF2B5EF4-FFF2-40B4-BE49-F238E27FC236}">
                <a16:creationId xmlns:a16="http://schemas.microsoft.com/office/drawing/2014/main" id="{7C55962D-C95D-DBB5-15DE-547BFAC67D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1886" y="2145632"/>
            <a:ext cx="4038950" cy="1085182"/>
          </a:xfrm>
          <a:prstGeom prst="rect">
            <a:avLst/>
          </a:prstGeom>
        </p:spPr>
      </p:pic>
      <p:pic>
        <p:nvPicPr>
          <p:cNvPr id="4" name="Picture 3">
            <a:extLst>
              <a:ext uri="{FF2B5EF4-FFF2-40B4-BE49-F238E27FC236}">
                <a16:creationId xmlns:a16="http://schemas.microsoft.com/office/drawing/2014/main" id="{B9A12C0C-69E3-7FCC-0D7B-E29AF332F259}"/>
              </a:ext>
            </a:extLst>
          </p:cNvPr>
          <p:cNvPicPr>
            <a:picLocks noChangeAspect="1"/>
          </p:cNvPicPr>
          <p:nvPr/>
        </p:nvPicPr>
        <p:blipFill>
          <a:blip r:embed="rId3"/>
          <a:stretch>
            <a:fillRect/>
          </a:stretch>
        </p:blipFill>
        <p:spPr>
          <a:xfrm>
            <a:off x="8939307" y="4648624"/>
            <a:ext cx="831882" cy="812455"/>
          </a:xfrm>
          <a:prstGeom prst="rect">
            <a:avLst/>
          </a:prstGeom>
        </p:spPr>
      </p:pic>
      <p:pic>
        <p:nvPicPr>
          <p:cNvPr id="5" name="Picture 4">
            <a:extLst>
              <a:ext uri="{FF2B5EF4-FFF2-40B4-BE49-F238E27FC236}">
                <a16:creationId xmlns:a16="http://schemas.microsoft.com/office/drawing/2014/main" id="{3AC303C7-5DE3-2FF1-3D31-0E469D901BC5}"/>
              </a:ext>
            </a:extLst>
          </p:cNvPr>
          <p:cNvPicPr>
            <a:picLocks noChangeAspect="1"/>
          </p:cNvPicPr>
          <p:nvPr/>
        </p:nvPicPr>
        <p:blipFill>
          <a:blip r:embed="rId4"/>
          <a:stretch>
            <a:fillRect/>
          </a:stretch>
        </p:blipFill>
        <p:spPr>
          <a:xfrm>
            <a:off x="9431590" y="2145719"/>
            <a:ext cx="818396" cy="818396"/>
          </a:xfrm>
          <a:prstGeom prst="rect">
            <a:avLst/>
          </a:prstGeom>
        </p:spPr>
      </p:pic>
      <p:pic>
        <p:nvPicPr>
          <p:cNvPr id="6" name="Picture 5">
            <a:extLst>
              <a:ext uri="{FF2B5EF4-FFF2-40B4-BE49-F238E27FC236}">
                <a16:creationId xmlns:a16="http://schemas.microsoft.com/office/drawing/2014/main" id="{3688D1F4-EFDB-A796-87AD-5F0C7C0234BF}"/>
              </a:ext>
            </a:extLst>
          </p:cNvPr>
          <p:cNvPicPr>
            <a:picLocks noChangeAspect="1"/>
          </p:cNvPicPr>
          <p:nvPr/>
        </p:nvPicPr>
        <p:blipFill>
          <a:blip r:embed="rId5"/>
          <a:stretch>
            <a:fillRect/>
          </a:stretch>
        </p:blipFill>
        <p:spPr>
          <a:xfrm>
            <a:off x="1194822" y="1974080"/>
            <a:ext cx="820376" cy="814435"/>
          </a:xfrm>
          <a:prstGeom prst="rect">
            <a:avLst/>
          </a:prstGeom>
        </p:spPr>
      </p:pic>
      <p:pic>
        <p:nvPicPr>
          <p:cNvPr id="12" name="Picture 11">
            <a:extLst>
              <a:ext uri="{FF2B5EF4-FFF2-40B4-BE49-F238E27FC236}">
                <a16:creationId xmlns:a16="http://schemas.microsoft.com/office/drawing/2014/main" id="{A85E603C-EF5A-AE16-1598-B021AAFACA63}"/>
              </a:ext>
            </a:extLst>
          </p:cNvPr>
          <p:cNvPicPr>
            <a:picLocks noChangeAspect="1"/>
          </p:cNvPicPr>
          <p:nvPr/>
        </p:nvPicPr>
        <p:blipFill>
          <a:blip r:embed="rId6"/>
          <a:stretch>
            <a:fillRect/>
          </a:stretch>
        </p:blipFill>
        <p:spPr>
          <a:xfrm>
            <a:off x="6274193" y="5310658"/>
            <a:ext cx="929962" cy="868474"/>
          </a:xfrm>
          <a:prstGeom prst="rect">
            <a:avLst/>
          </a:prstGeom>
        </p:spPr>
      </p:pic>
      <p:pic>
        <p:nvPicPr>
          <p:cNvPr id="13" name="Picture 12">
            <a:extLst>
              <a:ext uri="{FF2B5EF4-FFF2-40B4-BE49-F238E27FC236}">
                <a16:creationId xmlns:a16="http://schemas.microsoft.com/office/drawing/2014/main" id="{6D8F2EEC-AFFF-EB32-679C-B79A645C6F66}"/>
              </a:ext>
            </a:extLst>
          </p:cNvPr>
          <p:cNvPicPr>
            <a:picLocks noChangeAspect="1"/>
          </p:cNvPicPr>
          <p:nvPr/>
        </p:nvPicPr>
        <p:blipFill>
          <a:blip r:embed="rId7"/>
          <a:stretch>
            <a:fillRect/>
          </a:stretch>
        </p:blipFill>
        <p:spPr>
          <a:xfrm>
            <a:off x="3047010" y="4890049"/>
            <a:ext cx="918834" cy="856970"/>
          </a:xfrm>
          <a:prstGeom prst="rect">
            <a:avLst/>
          </a:prstGeom>
        </p:spPr>
      </p:pic>
      <p:pic>
        <p:nvPicPr>
          <p:cNvPr id="14" name="Picture 13">
            <a:extLst>
              <a:ext uri="{FF2B5EF4-FFF2-40B4-BE49-F238E27FC236}">
                <a16:creationId xmlns:a16="http://schemas.microsoft.com/office/drawing/2014/main" id="{38E18DDE-0CC2-9E67-369F-20F601EE0C5A}"/>
              </a:ext>
            </a:extLst>
          </p:cNvPr>
          <p:cNvPicPr>
            <a:picLocks noChangeAspect="1"/>
          </p:cNvPicPr>
          <p:nvPr/>
        </p:nvPicPr>
        <p:blipFill>
          <a:blip r:embed="rId8"/>
          <a:stretch>
            <a:fillRect/>
          </a:stretch>
        </p:blipFill>
        <p:spPr>
          <a:xfrm>
            <a:off x="637515" y="5054851"/>
            <a:ext cx="958159" cy="943070"/>
          </a:xfrm>
          <a:prstGeom prst="rect">
            <a:avLst/>
          </a:prstGeom>
        </p:spPr>
      </p:pic>
    </p:spTree>
    <p:extLst>
      <p:ext uri="{BB962C8B-B14F-4D97-AF65-F5344CB8AC3E}">
        <p14:creationId xmlns:p14="http://schemas.microsoft.com/office/powerpoint/2010/main" val="3890918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4A915-65C1-4CA0-BAD0-9C81887D5F8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430606-FCA7-FBB5-4872-B35E7BF9FFCC}"/>
              </a:ext>
            </a:extLst>
          </p:cNvPr>
          <p:cNvSpPr>
            <a:spLocks noGrp="1"/>
          </p:cNvSpPr>
          <p:nvPr>
            <p:ph type="title"/>
          </p:nvPr>
        </p:nvSpPr>
        <p:spPr>
          <a:xfrm>
            <a:off x="1524000" y="365122"/>
            <a:ext cx="10515600" cy="1325563"/>
          </a:xfrm>
        </p:spPr>
        <p:txBody>
          <a:bodyPr/>
          <a:lstStyle/>
          <a:p>
            <a:r>
              <a:rPr lang="en-US"/>
              <a:t>Sales</a:t>
            </a:r>
            <a:endParaRPr lang="en-CA"/>
          </a:p>
        </p:txBody>
      </p:sp>
      <p:grpSp>
        <p:nvGrpSpPr>
          <p:cNvPr id="92" name="Group 91">
            <a:extLst>
              <a:ext uri="{FF2B5EF4-FFF2-40B4-BE49-F238E27FC236}">
                <a16:creationId xmlns:a16="http://schemas.microsoft.com/office/drawing/2014/main" id="{3F28FF53-FD06-E4E5-CE31-B250D70DFBF7}"/>
              </a:ext>
            </a:extLst>
          </p:cNvPr>
          <p:cNvGrpSpPr/>
          <p:nvPr/>
        </p:nvGrpSpPr>
        <p:grpSpPr>
          <a:xfrm>
            <a:off x="605425" y="1816561"/>
            <a:ext cx="4900501" cy="2873191"/>
            <a:chOff x="765846" y="1856666"/>
            <a:chExt cx="4900501" cy="2873191"/>
          </a:xfrm>
        </p:grpSpPr>
        <p:sp>
          <p:nvSpPr>
            <p:cNvPr id="74" name="Shape 6">
              <a:extLst>
                <a:ext uri="{FF2B5EF4-FFF2-40B4-BE49-F238E27FC236}">
                  <a16:creationId xmlns:a16="http://schemas.microsoft.com/office/drawing/2014/main" id="{E627261D-CFDF-468F-5803-993355A772EB}"/>
                </a:ext>
              </a:extLst>
            </p:cNvPr>
            <p:cNvSpPr/>
            <p:nvPr/>
          </p:nvSpPr>
          <p:spPr>
            <a:xfrm>
              <a:off x="977099" y="1856666"/>
              <a:ext cx="378521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6" name="Shape 7">
              <a:extLst>
                <a:ext uri="{FF2B5EF4-FFF2-40B4-BE49-F238E27FC236}">
                  <a16:creationId xmlns:a16="http://schemas.microsoft.com/office/drawing/2014/main" id="{E10A03B2-BA96-367C-7A8D-A16856D604DC}"/>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p>
          </p:txBody>
        </p:sp>
        <p:sp>
          <p:nvSpPr>
            <p:cNvPr id="78" name="Shape 8">
              <a:extLst>
                <a:ext uri="{FF2B5EF4-FFF2-40B4-BE49-F238E27FC236}">
                  <a16:creationId xmlns:a16="http://schemas.microsoft.com/office/drawing/2014/main" id="{D350988D-1E73-4CF9-8F65-1E96B9964D70}"/>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p>
          </p:txBody>
        </p:sp>
        <p:sp>
          <p:nvSpPr>
            <p:cNvPr id="80" name="Text 9">
              <a:extLst>
                <a:ext uri="{FF2B5EF4-FFF2-40B4-BE49-F238E27FC236}">
                  <a16:creationId xmlns:a16="http://schemas.microsoft.com/office/drawing/2014/main" id="{E9166EC4-EB0C-0DD9-BD09-AC301BBC8FBA}"/>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82" name="Text 10">
              <a:extLst>
                <a:ext uri="{FF2B5EF4-FFF2-40B4-BE49-F238E27FC236}">
                  <a16:creationId xmlns:a16="http://schemas.microsoft.com/office/drawing/2014/main" id="{0AEA3460-830F-0F00-7643-D09E72CF5553}"/>
                </a:ext>
              </a:extLst>
            </p:cNvPr>
            <p:cNvSpPr/>
            <p:nvPr/>
          </p:nvSpPr>
          <p:spPr>
            <a:xfrm>
              <a:off x="1644610" y="2012114"/>
              <a:ext cx="3066725" cy="457200"/>
            </a:xfrm>
            <a:prstGeom prst="rect">
              <a:avLst/>
            </a:prstGeom>
            <a:noFill/>
            <a:ln/>
          </p:spPr>
          <p:txBody>
            <a:bodyPr wrap="square" lIns="0" tIns="0" rIns="0" bIns="0" rtlCol="0" anchor="t">
              <a:noAutofit/>
            </a:bodyPr>
            <a:lstStyle/>
            <a:p>
              <a:pPr marL="0" indent="0">
                <a:buNone/>
              </a:pPr>
              <a:r>
                <a:rPr lang="en-US" sz="2800" b="1">
                  <a:solidFill>
                    <a:srgbClr val="2563A6"/>
                  </a:solidFill>
                  <a:latin typeface="Aptos" pitchFamily="34" charset="0"/>
                  <a:ea typeface="Aptos" pitchFamily="34" charset="-122"/>
                  <a:cs typeface="Aptos" pitchFamily="34" charset="-120"/>
                </a:rPr>
                <a:t>Minimum Deposit Rules</a:t>
              </a:r>
              <a:endParaRPr lang="en-US" sz="2800"/>
            </a:p>
          </p:txBody>
        </p:sp>
        <p:sp>
          <p:nvSpPr>
            <p:cNvPr id="87" name="Content Placeholder 37">
              <a:extLst>
                <a:ext uri="{FF2B5EF4-FFF2-40B4-BE49-F238E27FC236}">
                  <a16:creationId xmlns:a16="http://schemas.microsoft.com/office/drawing/2014/main" id="{AFC878ED-CDB9-8780-167C-92AAC7FB327C}"/>
                </a:ext>
              </a:extLst>
            </p:cNvPr>
            <p:cNvSpPr txBox="1">
              <a:spLocks/>
            </p:cNvSpPr>
            <p:nvPr/>
          </p:nvSpPr>
          <p:spPr>
            <a:xfrm>
              <a:off x="765846" y="3162097"/>
              <a:ext cx="4900501" cy="156776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243B53"/>
                  </a:solidFill>
                  <a:latin typeface="Aptos" pitchFamily="34" charset="0"/>
                  <a:ea typeface="Aptos" pitchFamily="34" charset="-122"/>
                  <a:cs typeface="Aptos" pitchFamily="34" charset="-120"/>
                </a:rPr>
                <a:t>Job </a:t>
              </a:r>
              <a:r>
                <a:rPr lang="en-US" sz="3000">
                  <a:solidFill>
                    <a:srgbClr val="243B53"/>
                  </a:solidFill>
                  <a:latin typeface="Aptos" pitchFamily="34" charset="0"/>
                  <a:ea typeface="Aptos" pitchFamily="34" charset="-122"/>
                  <a:cs typeface="Aptos" pitchFamily="34" charset="-120"/>
                </a:rPr>
                <a:t>Status-based</a:t>
              </a:r>
              <a:r>
                <a:rPr lang="en-US">
                  <a:solidFill>
                    <a:srgbClr val="243B53"/>
                  </a:solidFill>
                  <a:latin typeface="Aptos" pitchFamily="34" charset="0"/>
                  <a:ea typeface="Aptos" pitchFamily="34" charset="-122"/>
                  <a:cs typeface="Aptos" pitchFamily="34" charset="-120"/>
                </a:rPr>
                <a:t> minimum deposits with controlled overrides</a:t>
              </a:r>
              <a:endParaRPr lang="en-CA"/>
            </a:p>
          </p:txBody>
        </p:sp>
      </p:grpSp>
      <p:pic>
        <p:nvPicPr>
          <p:cNvPr id="125" name="Picture 124">
            <a:extLst>
              <a:ext uri="{FF2B5EF4-FFF2-40B4-BE49-F238E27FC236}">
                <a16:creationId xmlns:a16="http://schemas.microsoft.com/office/drawing/2014/main" id="{C6C60F3A-EF74-6317-83A6-B3AF03CD3D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1" y="557349"/>
            <a:ext cx="813454" cy="813454"/>
          </a:xfrm>
          <a:prstGeom prst="rect">
            <a:avLst/>
          </a:prstGeom>
        </p:spPr>
      </p:pic>
      <p:pic>
        <p:nvPicPr>
          <p:cNvPr id="2" name="Picture 1">
            <a:extLst>
              <a:ext uri="{FF2B5EF4-FFF2-40B4-BE49-F238E27FC236}">
                <a16:creationId xmlns:a16="http://schemas.microsoft.com/office/drawing/2014/main" id="{A97179F8-E1E8-2A06-1CE6-8CD7010C475F}"/>
              </a:ext>
            </a:extLst>
          </p:cNvPr>
          <p:cNvPicPr>
            <a:picLocks noChangeAspect="1"/>
          </p:cNvPicPr>
          <p:nvPr/>
        </p:nvPicPr>
        <p:blipFill>
          <a:blip r:embed="rId4"/>
          <a:stretch>
            <a:fillRect/>
          </a:stretch>
        </p:blipFill>
        <p:spPr>
          <a:xfrm>
            <a:off x="6637666" y="1813916"/>
            <a:ext cx="4201459" cy="4154778"/>
          </a:xfrm>
          <a:prstGeom prst="rect">
            <a:avLst/>
          </a:prstGeom>
        </p:spPr>
      </p:pic>
    </p:spTree>
    <p:extLst>
      <p:ext uri="{BB962C8B-B14F-4D97-AF65-F5344CB8AC3E}">
        <p14:creationId xmlns:p14="http://schemas.microsoft.com/office/powerpoint/2010/main" val="37740968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FD900A-AE2E-114D-C2CC-DE4740ED54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D62A82F-A61A-0B10-04E7-DA88123C2C01}"/>
              </a:ext>
            </a:extLst>
          </p:cNvPr>
          <p:cNvSpPr>
            <a:spLocks noGrp="1"/>
          </p:cNvSpPr>
          <p:nvPr>
            <p:ph type="title"/>
          </p:nvPr>
        </p:nvSpPr>
        <p:spPr>
          <a:xfrm>
            <a:off x="1524000" y="365122"/>
            <a:ext cx="10515600" cy="1325563"/>
          </a:xfrm>
        </p:spPr>
        <p:txBody>
          <a:bodyPr/>
          <a:lstStyle/>
          <a:p>
            <a:r>
              <a:rPr lang="en-US"/>
              <a:t>Sales</a:t>
            </a:r>
            <a:endParaRPr lang="en-CA"/>
          </a:p>
        </p:txBody>
      </p:sp>
      <p:sp>
        <p:nvSpPr>
          <p:cNvPr id="94" name="Shape 6">
            <a:extLst>
              <a:ext uri="{FF2B5EF4-FFF2-40B4-BE49-F238E27FC236}">
                <a16:creationId xmlns:a16="http://schemas.microsoft.com/office/drawing/2014/main" id="{972ECA6B-0126-B1AF-BF61-BD6CB669BA8C}"/>
              </a:ext>
            </a:extLst>
          </p:cNvPr>
          <p:cNvSpPr/>
          <p:nvPr/>
        </p:nvSpPr>
        <p:spPr>
          <a:xfrm>
            <a:off x="996149" y="1849046"/>
            <a:ext cx="37661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95" name="Shape 7">
            <a:extLst>
              <a:ext uri="{FF2B5EF4-FFF2-40B4-BE49-F238E27FC236}">
                <a16:creationId xmlns:a16="http://schemas.microsoft.com/office/drawing/2014/main" id="{D22765B8-AF57-2AF6-22FB-33A85CCC4FE4}"/>
              </a:ext>
            </a:extLst>
          </p:cNvPr>
          <p:cNvSpPr/>
          <p:nvPr/>
        </p:nvSpPr>
        <p:spPr>
          <a:xfrm>
            <a:off x="945603" y="1849046"/>
            <a:ext cx="82296" cy="982328"/>
          </a:xfrm>
          <a:prstGeom prst="rect">
            <a:avLst/>
          </a:prstGeom>
          <a:solidFill>
            <a:srgbClr val="009900"/>
          </a:solidFill>
          <a:ln w="12700">
            <a:solidFill>
              <a:srgbClr val="2563A6"/>
            </a:solidFill>
            <a:prstDash val="solid"/>
          </a:ln>
        </p:spPr>
        <p:txBody>
          <a:bodyPr/>
          <a:lstStyle/>
          <a:p>
            <a:endParaRPr lang="en-CA">
              <a:solidFill>
                <a:srgbClr val="009900"/>
              </a:solidFill>
            </a:endParaRPr>
          </a:p>
        </p:txBody>
      </p:sp>
      <p:sp>
        <p:nvSpPr>
          <p:cNvPr id="96" name="Shape 8">
            <a:extLst>
              <a:ext uri="{FF2B5EF4-FFF2-40B4-BE49-F238E27FC236}">
                <a16:creationId xmlns:a16="http://schemas.microsoft.com/office/drawing/2014/main" id="{CD18A339-2DD5-6281-F307-7F0F9FC879E2}"/>
              </a:ext>
            </a:extLst>
          </p:cNvPr>
          <p:cNvSpPr/>
          <p:nvPr/>
        </p:nvSpPr>
        <p:spPr>
          <a:xfrm>
            <a:off x="1128483" y="2031926"/>
            <a:ext cx="438912" cy="438912"/>
          </a:xfrm>
          <a:prstGeom prst="ellipse">
            <a:avLst/>
          </a:prstGeom>
          <a:solidFill>
            <a:srgbClr val="009900"/>
          </a:solidFill>
          <a:ln w="12700">
            <a:solidFill>
              <a:srgbClr val="2563A6"/>
            </a:solidFill>
            <a:prstDash val="solid"/>
          </a:ln>
        </p:spPr>
        <p:txBody>
          <a:bodyPr/>
          <a:lstStyle/>
          <a:p>
            <a:endParaRPr lang="en-CA">
              <a:highlight>
                <a:srgbClr val="009900"/>
              </a:highlight>
            </a:endParaRPr>
          </a:p>
        </p:txBody>
      </p:sp>
      <p:sp>
        <p:nvSpPr>
          <p:cNvPr id="97" name="Text 9">
            <a:extLst>
              <a:ext uri="{FF2B5EF4-FFF2-40B4-BE49-F238E27FC236}">
                <a16:creationId xmlns:a16="http://schemas.microsoft.com/office/drawing/2014/main" id="{CE36BBDB-6E45-5BC5-238C-5734BEEEA400}"/>
              </a:ext>
            </a:extLst>
          </p:cNvPr>
          <p:cNvSpPr/>
          <p:nvPr/>
        </p:nvSpPr>
        <p:spPr>
          <a:xfrm>
            <a:off x="1128483" y="203192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98" name="Text 10">
            <a:extLst>
              <a:ext uri="{FF2B5EF4-FFF2-40B4-BE49-F238E27FC236}">
                <a16:creationId xmlns:a16="http://schemas.microsoft.com/office/drawing/2014/main" id="{D6E06178-A809-EF8B-D136-B3BC7C0A1824}"/>
              </a:ext>
            </a:extLst>
          </p:cNvPr>
          <p:cNvSpPr/>
          <p:nvPr/>
        </p:nvSpPr>
        <p:spPr>
          <a:xfrm>
            <a:off x="1695410" y="2004494"/>
            <a:ext cx="3066725" cy="457200"/>
          </a:xfrm>
          <a:prstGeom prst="rect">
            <a:avLst/>
          </a:prstGeom>
          <a:noFill/>
          <a:ln/>
        </p:spPr>
        <p:txBody>
          <a:bodyPr wrap="square" lIns="0" tIns="0" rIns="0" bIns="0" rtlCol="0" anchor="t">
            <a:noAutofit/>
          </a:bodyPr>
          <a:lstStyle/>
          <a:p>
            <a:r>
              <a:rPr lang="en-US" sz="2800" b="1">
                <a:solidFill>
                  <a:srgbClr val="3E8E41"/>
                </a:solidFill>
                <a:latin typeface="Aptos" pitchFamily="34" charset="0"/>
                <a:ea typeface="Aptos" pitchFamily="34" charset="-122"/>
                <a:cs typeface="Aptos" pitchFamily="34" charset="-120"/>
              </a:rPr>
              <a:t>Multi-Edit Invoice Fields</a:t>
            </a:r>
            <a:endParaRPr lang="en-US" sz="2800"/>
          </a:p>
          <a:p>
            <a:pPr marL="0" indent="0">
              <a:buNone/>
            </a:pPr>
            <a:endParaRPr lang="en-US" sz="2800">
              <a:solidFill>
                <a:srgbClr val="009900"/>
              </a:solidFill>
            </a:endParaRPr>
          </a:p>
        </p:txBody>
      </p:sp>
      <p:sp>
        <p:nvSpPr>
          <p:cNvPr id="99" name="Content Placeholder 37">
            <a:extLst>
              <a:ext uri="{FF2B5EF4-FFF2-40B4-BE49-F238E27FC236}">
                <a16:creationId xmlns:a16="http://schemas.microsoft.com/office/drawing/2014/main" id="{6134B0C3-ADEA-0C96-37D4-4C3ADC1C765B}"/>
              </a:ext>
            </a:extLst>
          </p:cNvPr>
          <p:cNvSpPr txBox="1">
            <a:spLocks/>
          </p:cNvSpPr>
          <p:nvPr/>
        </p:nvSpPr>
        <p:spPr>
          <a:xfrm>
            <a:off x="935774" y="3210958"/>
            <a:ext cx="4684983" cy="88332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pitchFamily="34" charset="0"/>
                <a:ea typeface="Aptos" pitchFamily="34" charset="-122"/>
                <a:cs typeface="Aptos" pitchFamily="34" charset="-120"/>
              </a:rPr>
              <a:t>Bulk update PO Number and Reference across invoices.</a:t>
            </a:r>
            <a:endParaRPr lang="en-US"/>
          </a:p>
          <a:p>
            <a:pPr marL="0" indent="0">
              <a:buFont typeface="Arial" panose="020B0604020202020204" pitchFamily="34" charset="0"/>
              <a:buNone/>
            </a:pPr>
            <a:endParaRPr lang="en-CA"/>
          </a:p>
        </p:txBody>
      </p:sp>
      <p:pic>
        <p:nvPicPr>
          <p:cNvPr id="125" name="Picture 124">
            <a:extLst>
              <a:ext uri="{FF2B5EF4-FFF2-40B4-BE49-F238E27FC236}">
                <a16:creationId xmlns:a16="http://schemas.microsoft.com/office/drawing/2014/main" id="{906BC506-1B8B-F4BE-2732-9349C53881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1" y="557349"/>
            <a:ext cx="813454" cy="813454"/>
          </a:xfrm>
          <a:prstGeom prst="rect">
            <a:avLst/>
          </a:prstGeom>
        </p:spPr>
      </p:pic>
      <p:pic>
        <p:nvPicPr>
          <p:cNvPr id="2" name="Picture 1">
            <a:extLst>
              <a:ext uri="{FF2B5EF4-FFF2-40B4-BE49-F238E27FC236}">
                <a16:creationId xmlns:a16="http://schemas.microsoft.com/office/drawing/2014/main" id="{A923829C-D581-EBD9-A525-374EF079CA4B}"/>
              </a:ext>
            </a:extLst>
          </p:cNvPr>
          <p:cNvPicPr>
            <a:picLocks noChangeAspect="1"/>
          </p:cNvPicPr>
          <p:nvPr/>
        </p:nvPicPr>
        <p:blipFill>
          <a:blip r:embed="rId4"/>
          <a:stretch>
            <a:fillRect/>
          </a:stretch>
        </p:blipFill>
        <p:spPr>
          <a:xfrm>
            <a:off x="6574671" y="1577661"/>
            <a:ext cx="4741557" cy="4421747"/>
          </a:xfrm>
          <a:prstGeom prst="rect">
            <a:avLst/>
          </a:prstGeom>
        </p:spPr>
      </p:pic>
    </p:spTree>
    <p:extLst>
      <p:ext uri="{BB962C8B-B14F-4D97-AF65-F5344CB8AC3E}">
        <p14:creationId xmlns:p14="http://schemas.microsoft.com/office/powerpoint/2010/main" val="21032204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FC968-F3E2-2364-E2CD-842EE2CC0D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EA5CBC-B24B-D42E-4400-DF87F4CE1CDF}"/>
              </a:ext>
            </a:extLst>
          </p:cNvPr>
          <p:cNvSpPr>
            <a:spLocks noGrp="1"/>
          </p:cNvSpPr>
          <p:nvPr>
            <p:ph type="title"/>
          </p:nvPr>
        </p:nvSpPr>
        <p:spPr>
          <a:xfrm>
            <a:off x="1524000" y="365122"/>
            <a:ext cx="10515600" cy="1325563"/>
          </a:xfrm>
        </p:spPr>
        <p:txBody>
          <a:bodyPr/>
          <a:lstStyle/>
          <a:p>
            <a:r>
              <a:rPr lang="en-US"/>
              <a:t>Sales</a:t>
            </a:r>
            <a:endParaRPr lang="en-CA"/>
          </a:p>
        </p:txBody>
      </p:sp>
      <p:sp>
        <p:nvSpPr>
          <p:cNvPr id="113" name="Shape 6">
            <a:extLst>
              <a:ext uri="{FF2B5EF4-FFF2-40B4-BE49-F238E27FC236}">
                <a16:creationId xmlns:a16="http://schemas.microsoft.com/office/drawing/2014/main" id="{CBDC5B5C-F378-B731-F413-F454B1EB427A}"/>
              </a:ext>
            </a:extLst>
          </p:cNvPr>
          <p:cNvSpPr/>
          <p:nvPr/>
        </p:nvSpPr>
        <p:spPr>
          <a:xfrm>
            <a:off x="945349" y="1949376"/>
            <a:ext cx="295971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115" name="Shape 7">
            <a:extLst>
              <a:ext uri="{FF2B5EF4-FFF2-40B4-BE49-F238E27FC236}">
                <a16:creationId xmlns:a16="http://schemas.microsoft.com/office/drawing/2014/main" id="{BD9D405C-6401-4587-507F-448E4AFED113}"/>
              </a:ext>
            </a:extLst>
          </p:cNvPr>
          <p:cNvSpPr/>
          <p:nvPr/>
        </p:nvSpPr>
        <p:spPr>
          <a:xfrm>
            <a:off x="894803" y="1949376"/>
            <a:ext cx="82296" cy="982328"/>
          </a:xfrm>
          <a:prstGeom prst="rect">
            <a:avLst/>
          </a:prstGeom>
          <a:solidFill>
            <a:srgbClr val="F59323"/>
          </a:solidFill>
          <a:ln w="12700">
            <a:solidFill>
              <a:srgbClr val="2563A6"/>
            </a:solidFill>
            <a:prstDash val="solid"/>
          </a:ln>
        </p:spPr>
        <p:txBody>
          <a:bodyPr/>
          <a:lstStyle/>
          <a:p>
            <a:endParaRPr lang="en-CA">
              <a:solidFill>
                <a:srgbClr val="009900"/>
              </a:solidFill>
            </a:endParaRPr>
          </a:p>
        </p:txBody>
      </p:sp>
      <p:sp>
        <p:nvSpPr>
          <p:cNvPr id="117" name="Shape 8">
            <a:extLst>
              <a:ext uri="{FF2B5EF4-FFF2-40B4-BE49-F238E27FC236}">
                <a16:creationId xmlns:a16="http://schemas.microsoft.com/office/drawing/2014/main" id="{BDA206F1-EE91-C91D-E20E-A68A1FEEDE1C}"/>
              </a:ext>
            </a:extLst>
          </p:cNvPr>
          <p:cNvSpPr/>
          <p:nvPr/>
        </p:nvSpPr>
        <p:spPr>
          <a:xfrm>
            <a:off x="1077683" y="2132256"/>
            <a:ext cx="438912" cy="438912"/>
          </a:xfrm>
          <a:prstGeom prst="ellipse">
            <a:avLst/>
          </a:prstGeom>
          <a:solidFill>
            <a:srgbClr val="F59323"/>
          </a:solidFill>
          <a:ln w="12700">
            <a:solidFill>
              <a:srgbClr val="2563A6"/>
            </a:solidFill>
            <a:prstDash val="solid"/>
          </a:ln>
        </p:spPr>
        <p:txBody>
          <a:bodyPr/>
          <a:lstStyle/>
          <a:p>
            <a:endParaRPr lang="en-CA">
              <a:highlight>
                <a:srgbClr val="009900"/>
              </a:highlight>
            </a:endParaRPr>
          </a:p>
        </p:txBody>
      </p:sp>
      <p:sp>
        <p:nvSpPr>
          <p:cNvPr id="119" name="Text 9">
            <a:extLst>
              <a:ext uri="{FF2B5EF4-FFF2-40B4-BE49-F238E27FC236}">
                <a16:creationId xmlns:a16="http://schemas.microsoft.com/office/drawing/2014/main" id="{50DE1CDB-CA75-3ACB-9B7B-AC85C9DAF485}"/>
              </a:ext>
            </a:extLst>
          </p:cNvPr>
          <p:cNvSpPr/>
          <p:nvPr/>
        </p:nvSpPr>
        <p:spPr>
          <a:xfrm>
            <a:off x="1077683" y="213225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21" name="Text 10">
            <a:extLst>
              <a:ext uri="{FF2B5EF4-FFF2-40B4-BE49-F238E27FC236}">
                <a16:creationId xmlns:a16="http://schemas.microsoft.com/office/drawing/2014/main" id="{B11221FF-6CDA-206A-C6AA-C31E91C37034}"/>
              </a:ext>
            </a:extLst>
          </p:cNvPr>
          <p:cNvSpPr/>
          <p:nvPr/>
        </p:nvSpPr>
        <p:spPr>
          <a:xfrm>
            <a:off x="1644610" y="2104824"/>
            <a:ext cx="3066725" cy="457200"/>
          </a:xfrm>
          <a:prstGeom prst="rect">
            <a:avLst/>
          </a:prstGeom>
          <a:noFill/>
          <a:ln/>
        </p:spPr>
        <p:txBody>
          <a:bodyPr wrap="square" lIns="0" tIns="0" rIns="0" bIns="0" rtlCol="0" anchor="t">
            <a:noAutofit/>
          </a:bodyPr>
          <a:lstStyle/>
          <a:p>
            <a:r>
              <a:rPr lang="en-US" sz="2800" b="1">
                <a:solidFill>
                  <a:srgbClr val="F59323"/>
                </a:solidFill>
                <a:latin typeface="Aptos" panose="020B0004020202020204" pitchFamily="34" charset="0"/>
              </a:rPr>
              <a:t>Reservation Security</a:t>
            </a:r>
          </a:p>
          <a:p>
            <a:pPr marL="0" indent="0">
              <a:buNone/>
            </a:pPr>
            <a:endParaRPr lang="en-US" sz="2800">
              <a:solidFill>
                <a:srgbClr val="009900"/>
              </a:solidFill>
            </a:endParaRPr>
          </a:p>
        </p:txBody>
      </p:sp>
      <p:sp>
        <p:nvSpPr>
          <p:cNvPr id="123" name="Content Placeholder 37">
            <a:extLst>
              <a:ext uri="{FF2B5EF4-FFF2-40B4-BE49-F238E27FC236}">
                <a16:creationId xmlns:a16="http://schemas.microsoft.com/office/drawing/2014/main" id="{A831AAFB-1283-A2A7-3134-CB6F6B08689A}"/>
              </a:ext>
            </a:extLst>
          </p:cNvPr>
          <p:cNvSpPr txBox="1">
            <a:spLocks/>
          </p:cNvSpPr>
          <p:nvPr/>
        </p:nvSpPr>
        <p:spPr>
          <a:xfrm>
            <a:off x="890012" y="3218509"/>
            <a:ext cx="4784323" cy="12153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pitchFamily="34" charset="0"/>
                <a:ea typeface="Aptos" pitchFamily="34" charset="-122"/>
                <a:cs typeface="Aptos" pitchFamily="34" charset="-120"/>
              </a:rPr>
              <a:t>Blocks serial reservation when the model line is already linked to a PO.</a:t>
            </a:r>
          </a:p>
          <a:p>
            <a:pPr marL="0" indent="0">
              <a:buNone/>
            </a:pPr>
            <a:r>
              <a:rPr lang="en-US">
                <a:solidFill>
                  <a:srgbClr val="243B53"/>
                </a:solidFill>
                <a:latin typeface="Aptos" pitchFamily="34" charset="0"/>
                <a:ea typeface="Aptos" pitchFamily="34" charset="-122"/>
                <a:cs typeface="Aptos" pitchFamily="34" charset="-120"/>
              </a:rPr>
              <a:t> </a:t>
            </a:r>
            <a:endParaRPr lang="en-US">
              <a:latin typeface="Aptos" panose="020B0004020202020204" pitchFamily="34" charset="0"/>
            </a:endParaRPr>
          </a:p>
          <a:p>
            <a:pPr marL="0" indent="0">
              <a:buFont typeface="Arial" panose="020B0604020202020204" pitchFamily="34" charset="0"/>
              <a:buNone/>
            </a:pPr>
            <a:endParaRPr lang="en-CA">
              <a:latin typeface="Aptos" panose="020B0004020202020204" pitchFamily="34" charset="0"/>
            </a:endParaRPr>
          </a:p>
        </p:txBody>
      </p:sp>
      <p:pic>
        <p:nvPicPr>
          <p:cNvPr id="125" name="Picture 124">
            <a:extLst>
              <a:ext uri="{FF2B5EF4-FFF2-40B4-BE49-F238E27FC236}">
                <a16:creationId xmlns:a16="http://schemas.microsoft.com/office/drawing/2014/main" id="{53CAE02E-3730-647C-CD80-D997ABCFB4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1" y="557349"/>
            <a:ext cx="813454" cy="813454"/>
          </a:xfrm>
          <a:prstGeom prst="rect">
            <a:avLst/>
          </a:prstGeom>
        </p:spPr>
      </p:pic>
      <p:pic>
        <p:nvPicPr>
          <p:cNvPr id="2" name="Picture 1">
            <a:extLst>
              <a:ext uri="{FF2B5EF4-FFF2-40B4-BE49-F238E27FC236}">
                <a16:creationId xmlns:a16="http://schemas.microsoft.com/office/drawing/2014/main" id="{186B3FFC-0A10-2F40-7879-1AEC90B67957}"/>
              </a:ext>
            </a:extLst>
          </p:cNvPr>
          <p:cNvPicPr>
            <a:picLocks noChangeAspect="1"/>
          </p:cNvPicPr>
          <p:nvPr/>
        </p:nvPicPr>
        <p:blipFill>
          <a:blip r:embed="rId4"/>
          <a:stretch>
            <a:fillRect/>
          </a:stretch>
        </p:blipFill>
        <p:spPr>
          <a:xfrm>
            <a:off x="4868529" y="1717007"/>
            <a:ext cx="6505575" cy="3905250"/>
          </a:xfrm>
          <a:prstGeom prst="rect">
            <a:avLst/>
          </a:prstGeom>
        </p:spPr>
      </p:pic>
    </p:spTree>
    <p:extLst>
      <p:ext uri="{BB962C8B-B14F-4D97-AF65-F5344CB8AC3E}">
        <p14:creationId xmlns:p14="http://schemas.microsoft.com/office/powerpoint/2010/main" val="523453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976DA-2CE3-7D96-EA05-9AB32EF6800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DD7A763-506A-269F-98E4-B037DB549476}"/>
              </a:ext>
            </a:extLst>
          </p:cNvPr>
          <p:cNvSpPr>
            <a:spLocks noGrp="1"/>
          </p:cNvSpPr>
          <p:nvPr>
            <p:ph type="title"/>
          </p:nvPr>
        </p:nvSpPr>
        <p:spPr>
          <a:xfrm>
            <a:off x="1524000" y="365122"/>
            <a:ext cx="10515600" cy="1325563"/>
          </a:xfrm>
        </p:spPr>
        <p:txBody>
          <a:bodyPr/>
          <a:lstStyle/>
          <a:p>
            <a:r>
              <a:rPr lang="en-US"/>
              <a:t>Sales</a:t>
            </a:r>
            <a:endParaRPr lang="en-CA"/>
          </a:p>
        </p:txBody>
      </p:sp>
      <p:grpSp>
        <p:nvGrpSpPr>
          <p:cNvPr id="5" name="Group 4">
            <a:extLst>
              <a:ext uri="{FF2B5EF4-FFF2-40B4-BE49-F238E27FC236}">
                <a16:creationId xmlns:a16="http://schemas.microsoft.com/office/drawing/2014/main" id="{576075D6-CCA0-ED5D-81ED-D5E88F369F1D}"/>
              </a:ext>
            </a:extLst>
          </p:cNvPr>
          <p:cNvGrpSpPr/>
          <p:nvPr/>
        </p:nvGrpSpPr>
        <p:grpSpPr>
          <a:xfrm>
            <a:off x="872491" y="1980545"/>
            <a:ext cx="10441034" cy="982328"/>
            <a:chOff x="894803" y="1856666"/>
            <a:chExt cx="10441034" cy="982328"/>
          </a:xfrm>
        </p:grpSpPr>
        <p:sp>
          <p:nvSpPr>
            <p:cNvPr id="6" name="Shape 6">
              <a:extLst>
                <a:ext uri="{FF2B5EF4-FFF2-40B4-BE49-F238E27FC236}">
                  <a16:creationId xmlns:a16="http://schemas.microsoft.com/office/drawing/2014/main" id="{135BF0C5-44CF-3793-F725-20BDE4A58E0B}"/>
                </a:ext>
              </a:extLst>
            </p:cNvPr>
            <p:cNvSpPr/>
            <p:nvPr/>
          </p:nvSpPr>
          <p:spPr>
            <a:xfrm>
              <a:off x="977099" y="1856666"/>
              <a:ext cx="377251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 name="Shape 7">
              <a:extLst>
                <a:ext uri="{FF2B5EF4-FFF2-40B4-BE49-F238E27FC236}">
                  <a16:creationId xmlns:a16="http://schemas.microsoft.com/office/drawing/2014/main" id="{AC480EF3-B751-907E-520A-0DB81D25B153}"/>
                </a:ext>
              </a:extLst>
            </p:cNvPr>
            <p:cNvSpPr/>
            <p:nvPr/>
          </p:nvSpPr>
          <p:spPr>
            <a:xfrm>
              <a:off x="894803" y="1856666"/>
              <a:ext cx="82296" cy="982328"/>
            </a:xfrm>
            <a:prstGeom prst="rect">
              <a:avLst/>
            </a:prstGeom>
            <a:solidFill>
              <a:srgbClr val="009999"/>
            </a:solidFill>
            <a:ln w="12700">
              <a:solidFill>
                <a:srgbClr val="2563A6"/>
              </a:solidFill>
              <a:prstDash val="solid"/>
            </a:ln>
          </p:spPr>
          <p:txBody>
            <a:bodyPr/>
            <a:lstStyle/>
            <a:p>
              <a:endParaRPr lang="en-CA"/>
            </a:p>
          </p:txBody>
        </p:sp>
        <p:sp>
          <p:nvSpPr>
            <p:cNvPr id="8" name="Shape 8">
              <a:extLst>
                <a:ext uri="{FF2B5EF4-FFF2-40B4-BE49-F238E27FC236}">
                  <a16:creationId xmlns:a16="http://schemas.microsoft.com/office/drawing/2014/main" id="{2AA41E2E-06E3-A298-0D20-C734B8FC4B38}"/>
                </a:ext>
              </a:extLst>
            </p:cNvPr>
            <p:cNvSpPr/>
            <p:nvPr/>
          </p:nvSpPr>
          <p:spPr>
            <a:xfrm>
              <a:off x="1077683" y="2039546"/>
              <a:ext cx="438912" cy="438912"/>
            </a:xfrm>
            <a:prstGeom prst="ellipse">
              <a:avLst/>
            </a:prstGeom>
            <a:solidFill>
              <a:srgbClr val="009999"/>
            </a:solidFill>
            <a:ln w="12700">
              <a:solidFill>
                <a:srgbClr val="2563A6"/>
              </a:solidFill>
              <a:prstDash val="solid"/>
            </a:ln>
          </p:spPr>
          <p:txBody>
            <a:bodyPr/>
            <a:lstStyle/>
            <a:p>
              <a:endParaRPr lang="en-CA"/>
            </a:p>
          </p:txBody>
        </p:sp>
        <p:sp>
          <p:nvSpPr>
            <p:cNvPr id="9" name="Text 9">
              <a:extLst>
                <a:ext uri="{FF2B5EF4-FFF2-40B4-BE49-F238E27FC236}">
                  <a16:creationId xmlns:a16="http://schemas.microsoft.com/office/drawing/2014/main" id="{DB219215-C00D-0E88-21BA-A5B7091734B2}"/>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0" name="Text 10">
              <a:extLst>
                <a:ext uri="{FF2B5EF4-FFF2-40B4-BE49-F238E27FC236}">
                  <a16:creationId xmlns:a16="http://schemas.microsoft.com/office/drawing/2014/main" id="{CF923E57-4CE5-E1F0-57C5-842251A21F33}"/>
                </a:ext>
              </a:extLst>
            </p:cNvPr>
            <p:cNvSpPr/>
            <p:nvPr/>
          </p:nvSpPr>
          <p:spPr>
            <a:xfrm>
              <a:off x="1644610" y="2012114"/>
              <a:ext cx="3066725" cy="457200"/>
            </a:xfrm>
            <a:prstGeom prst="rect">
              <a:avLst/>
            </a:prstGeom>
            <a:noFill/>
            <a:ln/>
          </p:spPr>
          <p:txBody>
            <a:bodyPr wrap="square" lIns="0" tIns="0" rIns="0" bIns="0" rtlCol="0" anchor="t">
              <a:noAutofit/>
            </a:bodyPr>
            <a:lstStyle/>
            <a:p>
              <a:r>
                <a:rPr lang="en-US" sz="2800" b="1">
                  <a:solidFill>
                    <a:srgbClr val="009999"/>
                  </a:solidFill>
                </a:rPr>
                <a:t>Track Model List Price and Cost</a:t>
              </a:r>
              <a:endParaRPr lang="en-US"/>
            </a:p>
          </p:txBody>
        </p:sp>
        <p:sp>
          <p:nvSpPr>
            <p:cNvPr id="11" name="Content Placeholder 37">
              <a:extLst>
                <a:ext uri="{FF2B5EF4-FFF2-40B4-BE49-F238E27FC236}">
                  <a16:creationId xmlns:a16="http://schemas.microsoft.com/office/drawing/2014/main" id="{5860AB3F-F988-4714-F0B7-673401FDEC3C}"/>
                </a:ext>
              </a:extLst>
            </p:cNvPr>
            <p:cNvSpPr txBox="1">
              <a:spLocks/>
            </p:cNvSpPr>
            <p:nvPr/>
          </p:nvSpPr>
          <p:spPr>
            <a:xfrm>
              <a:off x="5202825" y="1926186"/>
              <a:ext cx="6133012" cy="8933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243B53"/>
                  </a:solidFill>
                  <a:latin typeface="Aptos" pitchFamily="34" charset="0"/>
                  <a:ea typeface="Aptos" pitchFamily="34" charset="-122"/>
                  <a:cs typeface="Aptos" pitchFamily="34" charset="-120"/>
                </a:rPr>
                <a:t>Tracks List Price Code and price history; supports required List Price and Cost selection </a:t>
              </a:r>
            </a:p>
            <a:p>
              <a:pPr marL="0" indent="0">
                <a:buFont typeface="Arial" panose="020B0604020202020204" pitchFamily="34" charset="0"/>
                <a:buNone/>
              </a:pPr>
              <a:endParaRPr lang="en-CA"/>
            </a:p>
          </p:txBody>
        </p:sp>
      </p:grpSp>
      <p:pic>
        <p:nvPicPr>
          <p:cNvPr id="28" name="Picture 27">
            <a:extLst>
              <a:ext uri="{FF2B5EF4-FFF2-40B4-BE49-F238E27FC236}">
                <a16:creationId xmlns:a16="http://schemas.microsoft.com/office/drawing/2014/main" id="{0CA909CD-4699-C591-3296-950EE499EB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1" y="557349"/>
            <a:ext cx="813454" cy="813454"/>
          </a:xfrm>
          <a:prstGeom prst="rect">
            <a:avLst/>
          </a:prstGeom>
        </p:spPr>
      </p:pic>
      <p:pic>
        <p:nvPicPr>
          <p:cNvPr id="2" name="Picture 1">
            <a:extLst>
              <a:ext uri="{FF2B5EF4-FFF2-40B4-BE49-F238E27FC236}">
                <a16:creationId xmlns:a16="http://schemas.microsoft.com/office/drawing/2014/main" id="{2C230250-1F2C-827D-5C11-D25BC19B0E8A}"/>
              </a:ext>
            </a:extLst>
          </p:cNvPr>
          <p:cNvPicPr>
            <a:picLocks noChangeAspect="1"/>
          </p:cNvPicPr>
          <p:nvPr/>
        </p:nvPicPr>
        <p:blipFill>
          <a:blip r:embed="rId4"/>
          <a:stretch>
            <a:fillRect/>
          </a:stretch>
        </p:blipFill>
        <p:spPr>
          <a:xfrm>
            <a:off x="872648" y="3431331"/>
            <a:ext cx="5279718" cy="3043336"/>
          </a:xfrm>
          <a:prstGeom prst="rect">
            <a:avLst/>
          </a:prstGeom>
        </p:spPr>
      </p:pic>
    </p:spTree>
    <p:extLst>
      <p:ext uri="{BB962C8B-B14F-4D97-AF65-F5344CB8AC3E}">
        <p14:creationId xmlns:p14="http://schemas.microsoft.com/office/powerpoint/2010/main" val="68046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DC3EFA-00DE-CEAF-1E33-4F89DDF1E84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BC75D14-CFA3-592F-DB9A-E91054E16000}"/>
              </a:ext>
            </a:extLst>
          </p:cNvPr>
          <p:cNvSpPr>
            <a:spLocks noGrp="1"/>
          </p:cNvSpPr>
          <p:nvPr>
            <p:ph type="title"/>
          </p:nvPr>
        </p:nvSpPr>
        <p:spPr>
          <a:xfrm>
            <a:off x="1524000" y="365122"/>
            <a:ext cx="10515600" cy="1325563"/>
          </a:xfrm>
        </p:spPr>
        <p:txBody>
          <a:bodyPr/>
          <a:lstStyle/>
          <a:p>
            <a:r>
              <a:rPr lang="en-US"/>
              <a:t>Sales</a:t>
            </a:r>
            <a:endParaRPr lang="en-CA"/>
          </a:p>
        </p:txBody>
      </p:sp>
      <p:grpSp>
        <p:nvGrpSpPr>
          <p:cNvPr id="12" name="Group 11">
            <a:extLst>
              <a:ext uri="{FF2B5EF4-FFF2-40B4-BE49-F238E27FC236}">
                <a16:creationId xmlns:a16="http://schemas.microsoft.com/office/drawing/2014/main" id="{B3EB0A87-4608-055D-1685-6B67527276E9}"/>
              </a:ext>
            </a:extLst>
          </p:cNvPr>
          <p:cNvGrpSpPr/>
          <p:nvPr/>
        </p:nvGrpSpPr>
        <p:grpSpPr>
          <a:xfrm>
            <a:off x="872491" y="1849602"/>
            <a:ext cx="9817466" cy="988267"/>
            <a:chOff x="894803" y="1856666"/>
            <a:chExt cx="9817466" cy="988267"/>
          </a:xfrm>
        </p:grpSpPr>
        <p:sp>
          <p:nvSpPr>
            <p:cNvPr id="13" name="Shape 6">
              <a:extLst>
                <a:ext uri="{FF2B5EF4-FFF2-40B4-BE49-F238E27FC236}">
                  <a16:creationId xmlns:a16="http://schemas.microsoft.com/office/drawing/2014/main" id="{9F3375FE-A104-76D1-5CAA-2E8E8C70712E}"/>
                </a:ext>
              </a:extLst>
            </p:cNvPr>
            <p:cNvSpPr/>
            <p:nvPr/>
          </p:nvSpPr>
          <p:spPr>
            <a:xfrm>
              <a:off x="977099" y="1856666"/>
              <a:ext cx="32962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14" name="Shape 7">
              <a:extLst>
                <a:ext uri="{FF2B5EF4-FFF2-40B4-BE49-F238E27FC236}">
                  <a16:creationId xmlns:a16="http://schemas.microsoft.com/office/drawing/2014/main" id="{3CC009F0-0B9F-ECA1-0601-46C3511AFAD5}"/>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p>
          </p:txBody>
        </p:sp>
        <p:sp>
          <p:nvSpPr>
            <p:cNvPr id="15" name="Shape 8">
              <a:extLst>
                <a:ext uri="{FF2B5EF4-FFF2-40B4-BE49-F238E27FC236}">
                  <a16:creationId xmlns:a16="http://schemas.microsoft.com/office/drawing/2014/main" id="{58CB83EE-1137-4C3F-8A06-CA1751523AEF}"/>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p>
          </p:txBody>
        </p:sp>
        <p:sp>
          <p:nvSpPr>
            <p:cNvPr id="16" name="Text 9">
              <a:extLst>
                <a:ext uri="{FF2B5EF4-FFF2-40B4-BE49-F238E27FC236}">
                  <a16:creationId xmlns:a16="http://schemas.microsoft.com/office/drawing/2014/main" id="{4CB89524-D701-802A-90C9-DB229D33A0E3}"/>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7" name="Text 10">
              <a:extLst>
                <a:ext uri="{FF2B5EF4-FFF2-40B4-BE49-F238E27FC236}">
                  <a16:creationId xmlns:a16="http://schemas.microsoft.com/office/drawing/2014/main" id="{857ABF04-F0DE-F9F5-BFDC-FDBA2F738BA7}"/>
                </a:ext>
              </a:extLst>
            </p:cNvPr>
            <p:cNvSpPr/>
            <p:nvPr/>
          </p:nvSpPr>
          <p:spPr>
            <a:xfrm>
              <a:off x="1644610" y="2012114"/>
              <a:ext cx="3066725" cy="457200"/>
            </a:xfrm>
            <a:prstGeom prst="rect">
              <a:avLst/>
            </a:prstGeom>
            <a:noFill/>
            <a:ln/>
          </p:spPr>
          <p:txBody>
            <a:bodyPr wrap="square" lIns="0" tIns="0" rIns="0" bIns="0" rtlCol="0" anchor="t">
              <a:noAutofit/>
            </a:bodyPr>
            <a:lstStyle/>
            <a:p>
              <a:pPr marL="0" indent="0">
                <a:buNone/>
              </a:pPr>
              <a:r>
                <a:rPr lang="en-US" sz="2800" b="1">
                  <a:solidFill>
                    <a:srgbClr val="2563A6"/>
                  </a:solidFill>
                  <a:latin typeface="Aptos" pitchFamily="34" charset="0"/>
                  <a:ea typeface="Aptos" pitchFamily="34" charset="-122"/>
                  <a:cs typeface="Aptos" pitchFamily="34" charset="-120"/>
                </a:rPr>
                <a:t>Warranty by Quantity</a:t>
              </a:r>
              <a:endParaRPr lang="en-US" sz="2800"/>
            </a:p>
          </p:txBody>
        </p:sp>
        <p:sp>
          <p:nvSpPr>
            <p:cNvPr id="18" name="Content Placeholder 37">
              <a:extLst>
                <a:ext uri="{FF2B5EF4-FFF2-40B4-BE49-F238E27FC236}">
                  <a16:creationId xmlns:a16="http://schemas.microsoft.com/office/drawing/2014/main" id="{884B0039-A0D8-A346-1047-12E773C7282E}"/>
                </a:ext>
              </a:extLst>
            </p:cNvPr>
            <p:cNvSpPr txBox="1">
              <a:spLocks/>
            </p:cNvSpPr>
            <p:nvPr/>
          </p:nvSpPr>
          <p:spPr>
            <a:xfrm>
              <a:off x="5005975" y="1951586"/>
              <a:ext cx="5706294" cy="8933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243B53"/>
                  </a:solidFill>
                  <a:latin typeface="Aptos" pitchFamily="34" charset="0"/>
                  <a:ea typeface="Aptos" pitchFamily="34" charset="-122"/>
                  <a:cs typeface="Aptos" pitchFamily="34" charset="-120"/>
                </a:rPr>
                <a:t>Creates one warranty record for each model quantity.</a:t>
              </a:r>
            </a:p>
            <a:p>
              <a:pPr marL="0" indent="0">
                <a:buFont typeface="Arial" panose="020B0604020202020204" pitchFamily="34" charset="0"/>
                <a:buNone/>
              </a:pPr>
              <a:endParaRPr lang="en-CA"/>
            </a:p>
          </p:txBody>
        </p:sp>
      </p:grpSp>
      <p:pic>
        <p:nvPicPr>
          <p:cNvPr id="28" name="Picture 27">
            <a:extLst>
              <a:ext uri="{FF2B5EF4-FFF2-40B4-BE49-F238E27FC236}">
                <a16:creationId xmlns:a16="http://schemas.microsoft.com/office/drawing/2014/main" id="{3E265ED4-9627-7210-43A1-6D630450A3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1521" y="557349"/>
            <a:ext cx="813454" cy="813454"/>
          </a:xfrm>
          <a:prstGeom prst="rect">
            <a:avLst/>
          </a:prstGeom>
        </p:spPr>
      </p:pic>
      <p:pic>
        <p:nvPicPr>
          <p:cNvPr id="2" name="Picture 1">
            <a:extLst>
              <a:ext uri="{FF2B5EF4-FFF2-40B4-BE49-F238E27FC236}">
                <a16:creationId xmlns:a16="http://schemas.microsoft.com/office/drawing/2014/main" id="{8A23280A-D372-7BA6-7B40-1DE1C4C4CEF5}"/>
              </a:ext>
            </a:extLst>
          </p:cNvPr>
          <p:cNvPicPr>
            <a:picLocks noChangeAspect="1"/>
          </p:cNvPicPr>
          <p:nvPr/>
        </p:nvPicPr>
        <p:blipFill>
          <a:blip r:embed="rId4"/>
          <a:stretch>
            <a:fillRect/>
          </a:stretch>
        </p:blipFill>
        <p:spPr>
          <a:xfrm>
            <a:off x="872516" y="3149904"/>
            <a:ext cx="9925050" cy="1581150"/>
          </a:xfrm>
          <a:prstGeom prst="rect">
            <a:avLst/>
          </a:prstGeom>
        </p:spPr>
      </p:pic>
      <p:pic>
        <p:nvPicPr>
          <p:cNvPr id="3" name="Picture 2">
            <a:extLst>
              <a:ext uri="{FF2B5EF4-FFF2-40B4-BE49-F238E27FC236}">
                <a16:creationId xmlns:a16="http://schemas.microsoft.com/office/drawing/2014/main" id="{D82349BE-CCA7-C1AE-5FD1-9F4724203011}"/>
              </a:ext>
            </a:extLst>
          </p:cNvPr>
          <p:cNvPicPr>
            <a:picLocks noChangeAspect="1"/>
          </p:cNvPicPr>
          <p:nvPr/>
        </p:nvPicPr>
        <p:blipFill>
          <a:blip r:embed="rId5"/>
          <a:stretch>
            <a:fillRect/>
          </a:stretch>
        </p:blipFill>
        <p:spPr>
          <a:xfrm>
            <a:off x="2288675" y="4485362"/>
            <a:ext cx="5871445" cy="1739031"/>
          </a:xfrm>
          <a:prstGeom prst="rect">
            <a:avLst/>
          </a:prstGeom>
        </p:spPr>
      </p:pic>
    </p:spTree>
    <p:extLst>
      <p:ext uri="{BB962C8B-B14F-4D97-AF65-F5344CB8AC3E}">
        <p14:creationId xmlns:p14="http://schemas.microsoft.com/office/powerpoint/2010/main" val="37584657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E150D0-93EA-81B1-5B10-1757CBBAA5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D7AA56-B87A-9EDA-585E-62923CD41855}"/>
              </a:ext>
            </a:extLst>
          </p:cNvPr>
          <p:cNvSpPr>
            <a:spLocks noGrp="1"/>
          </p:cNvSpPr>
          <p:nvPr>
            <p:ph type="title"/>
          </p:nvPr>
        </p:nvSpPr>
        <p:spPr>
          <a:xfrm>
            <a:off x="1524000" y="365122"/>
            <a:ext cx="10515600" cy="1325563"/>
          </a:xfrm>
        </p:spPr>
        <p:txBody>
          <a:bodyPr/>
          <a:lstStyle/>
          <a:p>
            <a:r>
              <a:rPr lang="en-US"/>
              <a:t>Purchasing</a:t>
            </a:r>
            <a:endParaRPr lang="en-CA"/>
          </a:p>
        </p:txBody>
      </p:sp>
      <p:grpSp>
        <p:nvGrpSpPr>
          <p:cNvPr id="92" name="Group 91">
            <a:extLst>
              <a:ext uri="{FF2B5EF4-FFF2-40B4-BE49-F238E27FC236}">
                <a16:creationId xmlns:a16="http://schemas.microsoft.com/office/drawing/2014/main" id="{4C0613CB-C62D-7310-1570-72DE416FD7DB}"/>
              </a:ext>
            </a:extLst>
          </p:cNvPr>
          <p:cNvGrpSpPr/>
          <p:nvPr/>
        </p:nvGrpSpPr>
        <p:grpSpPr>
          <a:xfrm>
            <a:off x="894803" y="1856666"/>
            <a:ext cx="10302064" cy="982328"/>
            <a:chOff x="894803" y="1856666"/>
            <a:chExt cx="10302064" cy="982328"/>
          </a:xfrm>
        </p:grpSpPr>
        <p:sp>
          <p:nvSpPr>
            <p:cNvPr id="74" name="Shape 6">
              <a:extLst>
                <a:ext uri="{FF2B5EF4-FFF2-40B4-BE49-F238E27FC236}">
                  <a16:creationId xmlns:a16="http://schemas.microsoft.com/office/drawing/2014/main" id="{C62C575E-3FD9-7235-8C74-6640FC49663E}"/>
                </a:ext>
              </a:extLst>
            </p:cNvPr>
            <p:cNvSpPr/>
            <p:nvPr/>
          </p:nvSpPr>
          <p:spPr>
            <a:xfrm>
              <a:off x="977099" y="1856666"/>
              <a:ext cx="36264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6" name="Shape 7">
              <a:extLst>
                <a:ext uri="{FF2B5EF4-FFF2-40B4-BE49-F238E27FC236}">
                  <a16:creationId xmlns:a16="http://schemas.microsoft.com/office/drawing/2014/main" id="{BFA62372-B6B5-83A2-428B-771849C99EF5}"/>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p>
          </p:txBody>
        </p:sp>
        <p:sp>
          <p:nvSpPr>
            <p:cNvPr id="78" name="Shape 8">
              <a:extLst>
                <a:ext uri="{FF2B5EF4-FFF2-40B4-BE49-F238E27FC236}">
                  <a16:creationId xmlns:a16="http://schemas.microsoft.com/office/drawing/2014/main" id="{50577BC2-202B-AEE4-F9A8-8C13D1AE21BD}"/>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p>
          </p:txBody>
        </p:sp>
        <p:sp>
          <p:nvSpPr>
            <p:cNvPr id="80" name="Text 9">
              <a:extLst>
                <a:ext uri="{FF2B5EF4-FFF2-40B4-BE49-F238E27FC236}">
                  <a16:creationId xmlns:a16="http://schemas.microsoft.com/office/drawing/2014/main" id="{D523F8FB-6476-AB00-7B9A-1B10AE704B08}"/>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82" name="Text 10">
              <a:extLst>
                <a:ext uri="{FF2B5EF4-FFF2-40B4-BE49-F238E27FC236}">
                  <a16:creationId xmlns:a16="http://schemas.microsoft.com/office/drawing/2014/main" id="{2B778200-4555-EF64-C582-2C147B054158}"/>
                </a:ext>
              </a:extLst>
            </p:cNvPr>
            <p:cNvSpPr/>
            <p:nvPr/>
          </p:nvSpPr>
          <p:spPr>
            <a:xfrm>
              <a:off x="1644610" y="2012114"/>
              <a:ext cx="3066725" cy="457200"/>
            </a:xfrm>
            <a:prstGeom prst="rect">
              <a:avLst/>
            </a:prstGeom>
            <a:noFill/>
            <a:ln/>
          </p:spPr>
          <p:txBody>
            <a:bodyPr wrap="square" lIns="0" tIns="0" rIns="0" bIns="0" rtlCol="0" anchor="t">
              <a:noAutofit/>
            </a:bodyPr>
            <a:lstStyle/>
            <a:p>
              <a:r>
                <a:rPr lang="en-US" sz="2800" b="1">
                  <a:solidFill>
                    <a:srgbClr val="2563A6"/>
                  </a:solidFill>
                  <a:latin typeface="Aptos"/>
                  <a:ea typeface="Aptos" pitchFamily="34" charset="-122"/>
                  <a:cs typeface="Aptos" pitchFamily="34" charset="-120"/>
                </a:rPr>
                <a:t>Create PO By Location - PO12</a:t>
              </a:r>
              <a:endParaRPr lang="en-US" sz="2800"/>
            </a:p>
          </p:txBody>
        </p:sp>
        <p:sp>
          <p:nvSpPr>
            <p:cNvPr id="87" name="Content Placeholder 37">
              <a:extLst>
                <a:ext uri="{FF2B5EF4-FFF2-40B4-BE49-F238E27FC236}">
                  <a16:creationId xmlns:a16="http://schemas.microsoft.com/office/drawing/2014/main" id="{68977E71-BF0F-B925-93D2-7E7498B6B26E}"/>
                </a:ext>
              </a:extLst>
            </p:cNvPr>
            <p:cNvSpPr txBox="1">
              <a:spLocks/>
            </p:cNvSpPr>
            <p:nvPr/>
          </p:nvSpPr>
          <p:spPr>
            <a:xfrm>
              <a:off x="5113925" y="1926186"/>
              <a:ext cx="6082942" cy="89334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243B53"/>
                  </a:solidFill>
                  <a:latin typeface="Aptos" pitchFamily="34" charset="0"/>
                  <a:ea typeface="Aptos" pitchFamily="34" charset="-122"/>
                  <a:cs typeface="Aptos" pitchFamily="34" charset="-120"/>
                </a:rPr>
                <a:t>Creates separate purchase orders grouped by supplier and location</a:t>
              </a:r>
              <a:endParaRPr lang="en-CA"/>
            </a:p>
          </p:txBody>
        </p:sp>
      </p:grpSp>
      <p:pic>
        <p:nvPicPr>
          <p:cNvPr id="8" name="Picture 7">
            <a:extLst>
              <a:ext uri="{FF2B5EF4-FFF2-40B4-BE49-F238E27FC236}">
                <a16:creationId xmlns:a16="http://schemas.microsoft.com/office/drawing/2014/main" id="{C7441A09-B087-A2D0-55F5-89B4BF7A02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721" y="634274"/>
            <a:ext cx="721279" cy="710487"/>
          </a:xfrm>
          <a:prstGeom prst="rect">
            <a:avLst/>
          </a:prstGeom>
        </p:spPr>
      </p:pic>
      <p:pic>
        <p:nvPicPr>
          <p:cNvPr id="2" name="Picture 1">
            <a:extLst>
              <a:ext uri="{FF2B5EF4-FFF2-40B4-BE49-F238E27FC236}">
                <a16:creationId xmlns:a16="http://schemas.microsoft.com/office/drawing/2014/main" id="{846EE300-3452-9BA8-E244-C73DD155ED9E}"/>
              </a:ext>
            </a:extLst>
          </p:cNvPr>
          <p:cNvPicPr>
            <a:picLocks noChangeAspect="1"/>
          </p:cNvPicPr>
          <p:nvPr/>
        </p:nvPicPr>
        <p:blipFill>
          <a:blip r:embed="rId4"/>
          <a:stretch>
            <a:fillRect/>
          </a:stretch>
        </p:blipFill>
        <p:spPr>
          <a:xfrm>
            <a:off x="1167906" y="3323835"/>
            <a:ext cx="7058025" cy="2733675"/>
          </a:xfrm>
          <a:prstGeom prst="rect">
            <a:avLst/>
          </a:prstGeom>
        </p:spPr>
      </p:pic>
    </p:spTree>
    <p:extLst>
      <p:ext uri="{BB962C8B-B14F-4D97-AF65-F5344CB8AC3E}">
        <p14:creationId xmlns:p14="http://schemas.microsoft.com/office/powerpoint/2010/main" val="16107519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5AEEB-A40A-1E24-170E-4E33D8FB205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7B2DE3A-EA44-A670-9B72-43C6B2D23F3A}"/>
              </a:ext>
            </a:extLst>
          </p:cNvPr>
          <p:cNvSpPr>
            <a:spLocks noGrp="1"/>
          </p:cNvSpPr>
          <p:nvPr>
            <p:ph type="title"/>
          </p:nvPr>
        </p:nvSpPr>
        <p:spPr>
          <a:xfrm>
            <a:off x="1524000" y="365122"/>
            <a:ext cx="10515600" cy="1325563"/>
          </a:xfrm>
        </p:spPr>
        <p:txBody>
          <a:bodyPr/>
          <a:lstStyle/>
          <a:p>
            <a:r>
              <a:rPr lang="en-US"/>
              <a:t>Purchasing</a:t>
            </a:r>
            <a:endParaRPr lang="en-CA"/>
          </a:p>
        </p:txBody>
      </p:sp>
      <p:sp>
        <p:nvSpPr>
          <p:cNvPr id="94" name="Shape 6">
            <a:extLst>
              <a:ext uri="{FF2B5EF4-FFF2-40B4-BE49-F238E27FC236}">
                <a16:creationId xmlns:a16="http://schemas.microsoft.com/office/drawing/2014/main" id="{01F84F00-2F2F-121B-7B51-E5F5F2C25F40}"/>
              </a:ext>
            </a:extLst>
          </p:cNvPr>
          <p:cNvSpPr/>
          <p:nvPr/>
        </p:nvSpPr>
        <p:spPr>
          <a:xfrm>
            <a:off x="958049" y="1950646"/>
            <a:ext cx="34486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95" name="Shape 7">
            <a:extLst>
              <a:ext uri="{FF2B5EF4-FFF2-40B4-BE49-F238E27FC236}">
                <a16:creationId xmlns:a16="http://schemas.microsoft.com/office/drawing/2014/main" id="{DCF2340E-812F-551F-9E70-8FFC04226FE6}"/>
              </a:ext>
            </a:extLst>
          </p:cNvPr>
          <p:cNvSpPr/>
          <p:nvPr/>
        </p:nvSpPr>
        <p:spPr>
          <a:xfrm>
            <a:off x="907503" y="1950646"/>
            <a:ext cx="82296" cy="982328"/>
          </a:xfrm>
          <a:prstGeom prst="rect">
            <a:avLst/>
          </a:prstGeom>
          <a:solidFill>
            <a:srgbClr val="009900"/>
          </a:solidFill>
          <a:ln w="12700">
            <a:solidFill>
              <a:srgbClr val="2563A6"/>
            </a:solidFill>
            <a:prstDash val="solid"/>
          </a:ln>
        </p:spPr>
        <p:txBody>
          <a:bodyPr/>
          <a:lstStyle/>
          <a:p>
            <a:endParaRPr lang="en-CA">
              <a:solidFill>
                <a:srgbClr val="009900"/>
              </a:solidFill>
            </a:endParaRPr>
          </a:p>
        </p:txBody>
      </p:sp>
      <p:sp>
        <p:nvSpPr>
          <p:cNvPr id="96" name="Shape 8">
            <a:extLst>
              <a:ext uri="{FF2B5EF4-FFF2-40B4-BE49-F238E27FC236}">
                <a16:creationId xmlns:a16="http://schemas.microsoft.com/office/drawing/2014/main" id="{D374BE32-BB17-DF6F-7C95-1EBA177DDC7C}"/>
              </a:ext>
            </a:extLst>
          </p:cNvPr>
          <p:cNvSpPr/>
          <p:nvPr/>
        </p:nvSpPr>
        <p:spPr>
          <a:xfrm>
            <a:off x="1090383" y="2133526"/>
            <a:ext cx="438912" cy="438912"/>
          </a:xfrm>
          <a:prstGeom prst="ellipse">
            <a:avLst/>
          </a:prstGeom>
          <a:solidFill>
            <a:srgbClr val="009900"/>
          </a:solidFill>
          <a:ln w="12700">
            <a:solidFill>
              <a:srgbClr val="2563A6"/>
            </a:solidFill>
            <a:prstDash val="solid"/>
          </a:ln>
        </p:spPr>
        <p:txBody>
          <a:bodyPr/>
          <a:lstStyle/>
          <a:p>
            <a:endParaRPr lang="en-CA">
              <a:highlight>
                <a:srgbClr val="009900"/>
              </a:highlight>
            </a:endParaRPr>
          </a:p>
        </p:txBody>
      </p:sp>
      <p:sp>
        <p:nvSpPr>
          <p:cNvPr id="97" name="Text 9">
            <a:extLst>
              <a:ext uri="{FF2B5EF4-FFF2-40B4-BE49-F238E27FC236}">
                <a16:creationId xmlns:a16="http://schemas.microsoft.com/office/drawing/2014/main" id="{FB8F900F-F1F1-FB6C-0171-EAD341A8506A}"/>
              </a:ext>
            </a:extLst>
          </p:cNvPr>
          <p:cNvSpPr/>
          <p:nvPr/>
        </p:nvSpPr>
        <p:spPr>
          <a:xfrm>
            <a:off x="1090383" y="213352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98" name="Text 10">
            <a:extLst>
              <a:ext uri="{FF2B5EF4-FFF2-40B4-BE49-F238E27FC236}">
                <a16:creationId xmlns:a16="http://schemas.microsoft.com/office/drawing/2014/main" id="{B1E37128-5C45-B60D-774C-3280FF82E5FE}"/>
              </a:ext>
            </a:extLst>
          </p:cNvPr>
          <p:cNvSpPr/>
          <p:nvPr/>
        </p:nvSpPr>
        <p:spPr>
          <a:xfrm>
            <a:off x="1657310" y="2106094"/>
            <a:ext cx="3066725" cy="457200"/>
          </a:xfrm>
          <a:prstGeom prst="rect">
            <a:avLst/>
          </a:prstGeom>
          <a:noFill/>
          <a:ln/>
        </p:spPr>
        <p:txBody>
          <a:bodyPr wrap="square" lIns="0" tIns="0" rIns="0" bIns="0" rtlCol="0" anchor="t">
            <a:noAutofit/>
          </a:bodyPr>
          <a:lstStyle/>
          <a:p>
            <a:r>
              <a:rPr lang="en-US" sz="2800" b="1">
                <a:solidFill>
                  <a:srgbClr val="3E8E41"/>
                </a:solidFill>
                <a:latin typeface="Aptos" pitchFamily="34" charset="0"/>
              </a:rPr>
              <a:t>Immediate Ship QOH</a:t>
            </a:r>
            <a:endParaRPr lang="en-US" sz="2800"/>
          </a:p>
          <a:p>
            <a:pPr marL="0" indent="0">
              <a:buNone/>
            </a:pPr>
            <a:endParaRPr lang="en-US" sz="2800">
              <a:solidFill>
                <a:srgbClr val="009900"/>
              </a:solidFill>
            </a:endParaRPr>
          </a:p>
        </p:txBody>
      </p:sp>
      <p:sp>
        <p:nvSpPr>
          <p:cNvPr id="99" name="Content Placeholder 37">
            <a:extLst>
              <a:ext uri="{FF2B5EF4-FFF2-40B4-BE49-F238E27FC236}">
                <a16:creationId xmlns:a16="http://schemas.microsoft.com/office/drawing/2014/main" id="{CD113091-1F02-8AD6-7DA7-93E37737A2B7}"/>
              </a:ext>
            </a:extLst>
          </p:cNvPr>
          <p:cNvSpPr txBox="1">
            <a:spLocks/>
          </p:cNvSpPr>
          <p:nvPr/>
        </p:nvSpPr>
        <p:spPr>
          <a:xfrm>
            <a:off x="606024" y="3426631"/>
            <a:ext cx="3804074" cy="8933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pitchFamily="34" charset="0"/>
                <a:ea typeface="Aptos" pitchFamily="34" charset="-122"/>
                <a:cs typeface="Aptos" pitchFamily="34" charset="-120"/>
              </a:rPr>
              <a:t>Adds allocation and reporting visibility for inventory available for immediate shipment.</a:t>
            </a:r>
          </a:p>
          <a:p>
            <a:pPr marL="0" indent="0">
              <a:buNone/>
            </a:pPr>
            <a:endParaRPr lang="en-CA"/>
          </a:p>
        </p:txBody>
      </p:sp>
      <p:pic>
        <p:nvPicPr>
          <p:cNvPr id="8" name="Picture 7">
            <a:extLst>
              <a:ext uri="{FF2B5EF4-FFF2-40B4-BE49-F238E27FC236}">
                <a16:creationId xmlns:a16="http://schemas.microsoft.com/office/drawing/2014/main" id="{68F3FCF3-166D-E9D2-E280-AA56819B27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2721" y="634274"/>
            <a:ext cx="721279" cy="710487"/>
          </a:xfrm>
          <a:prstGeom prst="rect">
            <a:avLst/>
          </a:prstGeom>
        </p:spPr>
      </p:pic>
      <p:pic>
        <p:nvPicPr>
          <p:cNvPr id="3" name="Picture 2">
            <a:extLst>
              <a:ext uri="{FF2B5EF4-FFF2-40B4-BE49-F238E27FC236}">
                <a16:creationId xmlns:a16="http://schemas.microsoft.com/office/drawing/2014/main" id="{58DF3E06-C749-9BA0-B78C-B230079DC523}"/>
              </a:ext>
            </a:extLst>
          </p:cNvPr>
          <p:cNvPicPr>
            <a:picLocks noChangeAspect="1"/>
          </p:cNvPicPr>
          <p:nvPr/>
        </p:nvPicPr>
        <p:blipFill>
          <a:blip r:embed="rId4"/>
          <a:stretch>
            <a:fillRect/>
          </a:stretch>
        </p:blipFill>
        <p:spPr>
          <a:xfrm>
            <a:off x="4435415" y="2764757"/>
            <a:ext cx="6448245" cy="3111275"/>
          </a:xfrm>
          <a:prstGeom prst="rect">
            <a:avLst/>
          </a:prstGeom>
        </p:spPr>
      </p:pic>
      <p:pic>
        <p:nvPicPr>
          <p:cNvPr id="5" name="Picture 4">
            <a:extLst>
              <a:ext uri="{FF2B5EF4-FFF2-40B4-BE49-F238E27FC236}">
                <a16:creationId xmlns:a16="http://schemas.microsoft.com/office/drawing/2014/main" id="{9ADC57A1-6ADC-7EDD-BCF7-5DE39E20AF57}"/>
              </a:ext>
            </a:extLst>
          </p:cNvPr>
          <p:cNvPicPr>
            <a:picLocks noChangeAspect="1"/>
          </p:cNvPicPr>
          <p:nvPr/>
        </p:nvPicPr>
        <p:blipFill>
          <a:blip r:embed="rId5"/>
          <a:srcRect r="-209" b="216"/>
          <a:stretch>
            <a:fillRect/>
          </a:stretch>
        </p:blipFill>
        <p:spPr>
          <a:xfrm>
            <a:off x="8205968" y="1723755"/>
            <a:ext cx="3364152" cy="3137314"/>
          </a:xfrm>
          <a:prstGeom prst="rect">
            <a:avLst/>
          </a:prstGeom>
        </p:spPr>
      </p:pic>
    </p:spTree>
    <p:extLst>
      <p:ext uri="{BB962C8B-B14F-4D97-AF65-F5344CB8AC3E}">
        <p14:creationId xmlns:p14="http://schemas.microsoft.com/office/powerpoint/2010/main" val="2296179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4EA67-208D-D90E-F68A-0517A366E77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E351BBC-6EFC-8A30-852F-82945777C6A6}"/>
              </a:ext>
            </a:extLst>
          </p:cNvPr>
          <p:cNvSpPr>
            <a:spLocks noGrp="1"/>
          </p:cNvSpPr>
          <p:nvPr>
            <p:ph type="title"/>
          </p:nvPr>
        </p:nvSpPr>
        <p:spPr>
          <a:xfrm>
            <a:off x="1524000" y="365122"/>
            <a:ext cx="10515600" cy="1325563"/>
          </a:xfrm>
        </p:spPr>
        <p:txBody>
          <a:bodyPr/>
          <a:lstStyle/>
          <a:p>
            <a:r>
              <a:rPr lang="en-US"/>
              <a:t>Payment</a:t>
            </a:r>
            <a:endParaRPr lang="en-CA"/>
          </a:p>
        </p:txBody>
      </p:sp>
      <p:grpSp>
        <p:nvGrpSpPr>
          <p:cNvPr id="92" name="Group 91">
            <a:extLst>
              <a:ext uri="{FF2B5EF4-FFF2-40B4-BE49-F238E27FC236}">
                <a16:creationId xmlns:a16="http://schemas.microsoft.com/office/drawing/2014/main" id="{A4562EC0-830C-A7D5-0FF6-CEFB32B561EB}"/>
              </a:ext>
            </a:extLst>
          </p:cNvPr>
          <p:cNvGrpSpPr/>
          <p:nvPr/>
        </p:nvGrpSpPr>
        <p:grpSpPr>
          <a:xfrm>
            <a:off x="894803" y="1856666"/>
            <a:ext cx="10491620" cy="982328"/>
            <a:chOff x="894803" y="1856666"/>
            <a:chExt cx="10575138" cy="982328"/>
          </a:xfrm>
        </p:grpSpPr>
        <p:sp>
          <p:nvSpPr>
            <p:cNvPr id="74" name="Shape 6">
              <a:extLst>
                <a:ext uri="{FF2B5EF4-FFF2-40B4-BE49-F238E27FC236}">
                  <a16:creationId xmlns:a16="http://schemas.microsoft.com/office/drawing/2014/main" id="{3D03A063-8E59-8936-31D7-5A8E73D16585}"/>
                </a:ext>
              </a:extLst>
            </p:cNvPr>
            <p:cNvSpPr/>
            <p:nvPr/>
          </p:nvSpPr>
          <p:spPr>
            <a:xfrm>
              <a:off x="977099" y="1856666"/>
              <a:ext cx="3822406"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6" name="Shape 7">
              <a:extLst>
                <a:ext uri="{FF2B5EF4-FFF2-40B4-BE49-F238E27FC236}">
                  <a16:creationId xmlns:a16="http://schemas.microsoft.com/office/drawing/2014/main" id="{7234C259-8A83-902D-31B8-1BD8253A9459}"/>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p>
          </p:txBody>
        </p:sp>
        <p:sp>
          <p:nvSpPr>
            <p:cNvPr id="78" name="Shape 8">
              <a:extLst>
                <a:ext uri="{FF2B5EF4-FFF2-40B4-BE49-F238E27FC236}">
                  <a16:creationId xmlns:a16="http://schemas.microsoft.com/office/drawing/2014/main" id="{6ADD9900-4C87-1D3B-3F34-02A770545138}"/>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p>
          </p:txBody>
        </p:sp>
        <p:sp>
          <p:nvSpPr>
            <p:cNvPr id="80" name="Text 9">
              <a:extLst>
                <a:ext uri="{FF2B5EF4-FFF2-40B4-BE49-F238E27FC236}">
                  <a16:creationId xmlns:a16="http://schemas.microsoft.com/office/drawing/2014/main" id="{C58C5D29-6AA0-35D0-1CCE-AC6FB1523D3A}"/>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82" name="Text 10">
              <a:extLst>
                <a:ext uri="{FF2B5EF4-FFF2-40B4-BE49-F238E27FC236}">
                  <a16:creationId xmlns:a16="http://schemas.microsoft.com/office/drawing/2014/main" id="{4FD97AB5-9499-1AC0-8738-EDA0D370C40C}"/>
                </a:ext>
              </a:extLst>
            </p:cNvPr>
            <p:cNvSpPr/>
            <p:nvPr/>
          </p:nvSpPr>
          <p:spPr>
            <a:xfrm>
              <a:off x="1644610" y="2012114"/>
              <a:ext cx="3066725" cy="457200"/>
            </a:xfrm>
            <a:prstGeom prst="rect">
              <a:avLst/>
            </a:prstGeom>
            <a:noFill/>
            <a:ln/>
          </p:spPr>
          <p:txBody>
            <a:bodyPr wrap="square" lIns="0" tIns="0" rIns="0" bIns="0" rtlCol="0" anchor="t">
              <a:noAutofit/>
            </a:bodyPr>
            <a:lstStyle/>
            <a:p>
              <a:pPr marL="0" indent="0">
                <a:buNone/>
              </a:pPr>
              <a:r>
                <a:rPr lang="en-US" sz="2800" b="1">
                  <a:solidFill>
                    <a:srgbClr val="2563A6"/>
                  </a:solidFill>
                  <a:latin typeface="Aptos" pitchFamily="34" charset="0"/>
                </a:rPr>
                <a:t>Pre-Auth, Capture &amp; Void</a:t>
              </a:r>
              <a:endParaRPr lang="en-US" sz="2800"/>
            </a:p>
          </p:txBody>
        </p:sp>
        <p:sp>
          <p:nvSpPr>
            <p:cNvPr id="87" name="Content Placeholder 37">
              <a:extLst>
                <a:ext uri="{FF2B5EF4-FFF2-40B4-BE49-F238E27FC236}">
                  <a16:creationId xmlns:a16="http://schemas.microsoft.com/office/drawing/2014/main" id="{EC61F8EA-B154-4861-ECB9-2E5A3D1EA063}"/>
                </a:ext>
              </a:extLst>
            </p:cNvPr>
            <p:cNvSpPr txBox="1">
              <a:spLocks/>
            </p:cNvSpPr>
            <p:nvPr/>
          </p:nvSpPr>
          <p:spPr>
            <a:xfrm>
              <a:off x="5287397" y="1938886"/>
              <a:ext cx="6182544" cy="89334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rgbClr val="243B53"/>
                  </a:solidFill>
                  <a:latin typeface="Aptos" pitchFamily="34" charset="0"/>
                  <a:ea typeface="Aptos" pitchFamily="34" charset="-122"/>
                  <a:cs typeface="Aptos" pitchFamily="34" charset="-120"/>
                </a:rPr>
                <a:t>Supports non-zero pre-authorizations with capture and void operations.</a:t>
              </a:r>
            </a:p>
            <a:p>
              <a:pPr marL="0" indent="0">
                <a:buFont typeface="Arial" panose="020B0604020202020204" pitchFamily="34" charset="0"/>
                <a:buNone/>
              </a:pPr>
              <a:endParaRPr lang="en-CA"/>
            </a:p>
          </p:txBody>
        </p:sp>
      </p:grpSp>
      <p:pic>
        <p:nvPicPr>
          <p:cNvPr id="6" name="Picture 5">
            <a:extLst>
              <a:ext uri="{FF2B5EF4-FFF2-40B4-BE49-F238E27FC236}">
                <a16:creationId xmlns:a16="http://schemas.microsoft.com/office/drawing/2014/main" id="{01BC4E2C-EEE3-C870-8BDF-BF75FDCBA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94" y="652826"/>
            <a:ext cx="685801" cy="685801"/>
          </a:xfrm>
          <a:prstGeom prst="rect">
            <a:avLst/>
          </a:prstGeom>
        </p:spPr>
      </p:pic>
      <p:pic>
        <p:nvPicPr>
          <p:cNvPr id="7" name="Picture 6">
            <a:extLst>
              <a:ext uri="{FF2B5EF4-FFF2-40B4-BE49-F238E27FC236}">
                <a16:creationId xmlns:a16="http://schemas.microsoft.com/office/drawing/2014/main" id="{BF9C436A-8B98-17B6-9A10-11EFEABCE64C}"/>
              </a:ext>
            </a:extLst>
          </p:cNvPr>
          <p:cNvPicPr>
            <a:picLocks noChangeAspect="1"/>
          </p:cNvPicPr>
          <p:nvPr/>
        </p:nvPicPr>
        <p:blipFill>
          <a:blip r:embed="rId4"/>
          <a:stretch>
            <a:fillRect/>
          </a:stretch>
        </p:blipFill>
        <p:spPr>
          <a:xfrm>
            <a:off x="1938338" y="3143250"/>
            <a:ext cx="7858125" cy="2705100"/>
          </a:xfrm>
          <a:prstGeom prst="rect">
            <a:avLst/>
          </a:prstGeom>
        </p:spPr>
      </p:pic>
    </p:spTree>
    <p:extLst>
      <p:ext uri="{BB962C8B-B14F-4D97-AF65-F5344CB8AC3E}">
        <p14:creationId xmlns:p14="http://schemas.microsoft.com/office/powerpoint/2010/main" val="4238719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02122-D7EF-CCA2-C0D2-FF271381038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37C680-AD54-8B07-4459-339DCAC890EB}"/>
              </a:ext>
            </a:extLst>
          </p:cNvPr>
          <p:cNvSpPr>
            <a:spLocks noGrp="1"/>
          </p:cNvSpPr>
          <p:nvPr>
            <p:ph type="title"/>
          </p:nvPr>
        </p:nvSpPr>
        <p:spPr>
          <a:xfrm>
            <a:off x="1524000" y="365122"/>
            <a:ext cx="10515600" cy="1325563"/>
          </a:xfrm>
        </p:spPr>
        <p:txBody>
          <a:bodyPr/>
          <a:lstStyle/>
          <a:p>
            <a:r>
              <a:rPr lang="en-US"/>
              <a:t>Payment</a:t>
            </a:r>
            <a:endParaRPr lang="en-CA"/>
          </a:p>
        </p:txBody>
      </p:sp>
      <p:grpSp>
        <p:nvGrpSpPr>
          <p:cNvPr id="92" name="Group 91">
            <a:extLst>
              <a:ext uri="{FF2B5EF4-FFF2-40B4-BE49-F238E27FC236}">
                <a16:creationId xmlns:a16="http://schemas.microsoft.com/office/drawing/2014/main" id="{477A4D9F-7CD6-4A6A-85E4-63E5FE8F4A13}"/>
              </a:ext>
            </a:extLst>
          </p:cNvPr>
          <p:cNvGrpSpPr/>
          <p:nvPr/>
        </p:nvGrpSpPr>
        <p:grpSpPr>
          <a:xfrm>
            <a:off x="894803" y="1856666"/>
            <a:ext cx="10237619" cy="1007311"/>
            <a:chOff x="894803" y="1856666"/>
            <a:chExt cx="10319116" cy="1007311"/>
          </a:xfrm>
        </p:grpSpPr>
        <p:sp>
          <p:nvSpPr>
            <p:cNvPr id="74" name="Shape 6">
              <a:extLst>
                <a:ext uri="{FF2B5EF4-FFF2-40B4-BE49-F238E27FC236}">
                  <a16:creationId xmlns:a16="http://schemas.microsoft.com/office/drawing/2014/main" id="{8D8A91DD-93B6-A660-0B3B-3F515DD544D1}"/>
                </a:ext>
              </a:extLst>
            </p:cNvPr>
            <p:cNvSpPr/>
            <p:nvPr/>
          </p:nvSpPr>
          <p:spPr>
            <a:xfrm>
              <a:off x="977099" y="1856666"/>
              <a:ext cx="3545714" cy="1007311"/>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6" name="Shape 7">
              <a:extLst>
                <a:ext uri="{FF2B5EF4-FFF2-40B4-BE49-F238E27FC236}">
                  <a16:creationId xmlns:a16="http://schemas.microsoft.com/office/drawing/2014/main" id="{489F916C-7381-F8C7-1F85-747D136797BD}"/>
                </a:ext>
              </a:extLst>
            </p:cNvPr>
            <p:cNvSpPr/>
            <p:nvPr/>
          </p:nvSpPr>
          <p:spPr>
            <a:xfrm>
              <a:off x="894803" y="1856666"/>
              <a:ext cx="82296" cy="982328"/>
            </a:xfrm>
            <a:prstGeom prst="rect">
              <a:avLst/>
            </a:prstGeom>
            <a:solidFill>
              <a:srgbClr val="009900"/>
            </a:solidFill>
            <a:ln w="12700">
              <a:solidFill>
                <a:srgbClr val="2563A6"/>
              </a:solidFill>
              <a:prstDash val="solid"/>
            </a:ln>
          </p:spPr>
          <p:txBody>
            <a:bodyPr/>
            <a:lstStyle/>
            <a:p>
              <a:endParaRPr lang="en-CA"/>
            </a:p>
          </p:txBody>
        </p:sp>
        <p:sp>
          <p:nvSpPr>
            <p:cNvPr id="78" name="Shape 8">
              <a:extLst>
                <a:ext uri="{FF2B5EF4-FFF2-40B4-BE49-F238E27FC236}">
                  <a16:creationId xmlns:a16="http://schemas.microsoft.com/office/drawing/2014/main" id="{5DFD43AA-F9CC-7BB0-F161-F3EE9C783203}"/>
                </a:ext>
              </a:extLst>
            </p:cNvPr>
            <p:cNvSpPr/>
            <p:nvPr/>
          </p:nvSpPr>
          <p:spPr>
            <a:xfrm>
              <a:off x="1077683" y="2039546"/>
              <a:ext cx="438912" cy="438912"/>
            </a:xfrm>
            <a:prstGeom prst="ellipse">
              <a:avLst/>
            </a:prstGeom>
            <a:solidFill>
              <a:srgbClr val="009900"/>
            </a:solidFill>
            <a:ln w="12700">
              <a:solidFill>
                <a:srgbClr val="2563A6"/>
              </a:solidFill>
              <a:prstDash val="solid"/>
            </a:ln>
          </p:spPr>
          <p:txBody>
            <a:bodyPr/>
            <a:lstStyle/>
            <a:p>
              <a:endParaRPr lang="en-CA"/>
            </a:p>
          </p:txBody>
        </p:sp>
        <p:sp>
          <p:nvSpPr>
            <p:cNvPr id="80" name="Text 9">
              <a:extLst>
                <a:ext uri="{FF2B5EF4-FFF2-40B4-BE49-F238E27FC236}">
                  <a16:creationId xmlns:a16="http://schemas.microsoft.com/office/drawing/2014/main" id="{F7C312EA-49A0-8821-E0F7-05C3A231B8C9}"/>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solidFill>
                  <a:srgbClr val="009900"/>
                </a:solidFill>
                <a:cs typeface="Arial"/>
              </a:endParaRPr>
            </a:p>
          </p:txBody>
        </p:sp>
        <p:sp>
          <p:nvSpPr>
            <p:cNvPr id="82" name="Text 10">
              <a:extLst>
                <a:ext uri="{FF2B5EF4-FFF2-40B4-BE49-F238E27FC236}">
                  <a16:creationId xmlns:a16="http://schemas.microsoft.com/office/drawing/2014/main" id="{0AA88F0D-57D0-5FA8-D162-5E4A31B4F8A1}"/>
                </a:ext>
              </a:extLst>
            </p:cNvPr>
            <p:cNvSpPr/>
            <p:nvPr/>
          </p:nvSpPr>
          <p:spPr>
            <a:xfrm>
              <a:off x="1644610" y="2012114"/>
              <a:ext cx="3066725" cy="457200"/>
            </a:xfrm>
            <a:prstGeom prst="rect">
              <a:avLst/>
            </a:prstGeom>
            <a:noFill/>
            <a:ln/>
          </p:spPr>
          <p:txBody>
            <a:bodyPr wrap="square" lIns="0" tIns="0" rIns="0" bIns="0" rtlCol="0" anchor="t">
              <a:noAutofit/>
            </a:bodyPr>
            <a:lstStyle/>
            <a:p>
              <a:r>
                <a:rPr lang="en-US" sz="2800" b="1">
                  <a:solidFill>
                    <a:srgbClr val="009900"/>
                  </a:solidFill>
                  <a:latin typeface="Aptos"/>
                  <a:ea typeface="+mn-lt"/>
                  <a:cs typeface="+mn-lt"/>
                </a:rPr>
                <a:t>PIN Pad Keyed Security</a:t>
              </a:r>
              <a:endParaRPr lang="en-US" sz="2800" b="1">
                <a:solidFill>
                  <a:srgbClr val="009900"/>
                </a:solidFill>
                <a:latin typeface="Aptos"/>
              </a:endParaRPr>
            </a:p>
            <a:p>
              <a:pPr marL="0" indent="0">
                <a:buNone/>
              </a:pPr>
              <a:endParaRPr lang="en-US" sz="2800" b="1">
                <a:solidFill>
                  <a:srgbClr val="2563A6"/>
                </a:solidFill>
                <a:latin typeface="Aptos"/>
              </a:endParaRPr>
            </a:p>
          </p:txBody>
        </p:sp>
        <p:sp>
          <p:nvSpPr>
            <p:cNvPr id="87" name="Content Placeholder 37">
              <a:extLst>
                <a:ext uri="{FF2B5EF4-FFF2-40B4-BE49-F238E27FC236}">
                  <a16:creationId xmlns:a16="http://schemas.microsoft.com/office/drawing/2014/main" id="{D72F92BB-0477-76D4-AE55-A22F32C89859}"/>
                </a:ext>
              </a:extLst>
            </p:cNvPr>
            <p:cNvSpPr txBox="1">
              <a:spLocks/>
            </p:cNvSpPr>
            <p:nvPr/>
          </p:nvSpPr>
          <p:spPr>
            <a:xfrm>
              <a:off x="5031375" y="1951586"/>
              <a:ext cx="6182544" cy="8933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a:solidFill>
                  <a:srgbClr val="243B53"/>
                </a:solidFill>
                <a:latin typeface="Aptos"/>
              </a:endParaRPr>
            </a:p>
            <a:p>
              <a:pPr marL="0" indent="0">
                <a:buFont typeface="Arial" panose="020B0604020202020204" pitchFamily="34" charset="0"/>
                <a:buNone/>
              </a:pPr>
              <a:endParaRPr lang="en-CA">
                <a:latin typeface="Aptos"/>
              </a:endParaRPr>
            </a:p>
          </p:txBody>
        </p:sp>
      </p:grpSp>
      <p:pic>
        <p:nvPicPr>
          <p:cNvPr id="6" name="Picture 5">
            <a:extLst>
              <a:ext uri="{FF2B5EF4-FFF2-40B4-BE49-F238E27FC236}">
                <a16:creationId xmlns:a16="http://schemas.microsoft.com/office/drawing/2014/main" id="{11D0295B-BCBD-47D8-71D2-C3866E5282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94" y="652826"/>
            <a:ext cx="685801" cy="685801"/>
          </a:xfrm>
          <a:prstGeom prst="rect">
            <a:avLst/>
          </a:prstGeom>
        </p:spPr>
      </p:pic>
      <p:sp>
        <p:nvSpPr>
          <p:cNvPr id="3" name="Content Placeholder 37">
            <a:extLst>
              <a:ext uri="{FF2B5EF4-FFF2-40B4-BE49-F238E27FC236}">
                <a16:creationId xmlns:a16="http://schemas.microsoft.com/office/drawing/2014/main" id="{7A983D10-708F-9105-8EC8-28B0888F6E5A}"/>
              </a:ext>
            </a:extLst>
          </p:cNvPr>
          <p:cNvSpPr txBox="1">
            <a:spLocks/>
          </p:cNvSpPr>
          <p:nvPr/>
        </p:nvSpPr>
        <p:spPr>
          <a:xfrm>
            <a:off x="5049384" y="1955187"/>
            <a:ext cx="6184542" cy="8120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Separate access controls for positive and negative PIN Pad Keyed transactions. </a:t>
            </a:r>
            <a:endParaRPr lang="en-US">
              <a:latin typeface="Aptos"/>
            </a:endParaRPr>
          </a:p>
          <a:p>
            <a:pPr marL="0" indent="0">
              <a:buNone/>
            </a:pPr>
            <a:r>
              <a:rPr lang="en-US">
                <a:solidFill>
                  <a:srgbClr val="243B53"/>
                </a:solidFill>
                <a:latin typeface="Aptos"/>
                <a:ea typeface="Aptos" pitchFamily="34" charset="-122"/>
                <a:cs typeface="Aptos" pitchFamily="34" charset="-120"/>
              </a:rPr>
              <a:t> </a:t>
            </a:r>
            <a:endParaRPr lang="en-US">
              <a:latin typeface="Aptos"/>
            </a:endParaRPr>
          </a:p>
          <a:p>
            <a:pPr marL="0" indent="0">
              <a:buFont typeface="Arial" panose="020B0604020202020204" pitchFamily="34" charset="0"/>
              <a:buNone/>
            </a:pPr>
            <a:endParaRPr lang="en-CA">
              <a:latin typeface="Aptos"/>
            </a:endParaRPr>
          </a:p>
        </p:txBody>
      </p:sp>
      <p:pic>
        <p:nvPicPr>
          <p:cNvPr id="8" name="Picture 7">
            <a:extLst>
              <a:ext uri="{FF2B5EF4-FFF2-40B4-BE49-F238E27FC236}">
                <a16:creationId xmlns:a16="http://schemas.microsoft.com/office/drawing/2014/main" id="{27B39242-A421-A5F4-40B6-66019983CFDD}"/>
              </a:ext>
            </a:extLst>
          </p:cNvPr>
          <p:cNvPicPr>
            <a:picLocks noChangeAspect="1"/>
          </p:cNvPicPr>
          <p:nvPr/>
        </p:nvPicPr>
        <p:blipFill>
          <a:blip r:embed="rId4"/>
          <a:stretch>
            <a:fillRect/>
          </a:stretch>
        </p:blipFill>
        <p:spPr>
          <a:xfrm>
            <a:off x="1977141" y="3252709"/>
            <a:ext cx="7613130" cy="2488681"/>
          </a:xfrm>
          <a:prstGeom prst="rect">
            <a:avLst/>
          </a:prstGeom>
        </p:spPr>
      </p:pic>
    </p:spTree>
    <p:extLst>
      <p:ext uri="{BB962C8B-B14F-4D97-AF65-F5344CB8AC3E}">
        <p14:creationId xmlns:p14="http://schemas.microsoft.com/office/powerpoint/2010/main" val="259370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E73E2-4367-4432-BA44-32F07E62163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3095EE-29AC-2CCE-9579-4E3681B2EEBA}"/>
              </a:ext>
            </a:extLst>
          </p:cNvPr>
          <p:cNvSpPr>
            <a:spLocks noGrp="1"/>
          </p:cNvSpPr>
          <p:nvPr>
            <p:ph type="title"/>
          </p:nvPr>
        </p:nvSpPr>
        <p:spPr>
          <a:xfrm>
            <a:off x="1524000" y="365122"/>
            <a:ext cx="10515600" cy="1325563"/>
          </a:xfrm>
        </p:spPr>
        <p:txBody>
          <a:bodyPr/>
          <a:lstStyle/>
          <a:p>
            <a:r>
              <a:rPr lang="en-US"/>
              <a:t>Payment</a:t>
            </a:r>
            <a:endParaRPr lang="en-CA"/>
          </a:p>
        </p:txBody>
      </p:sp>
      <p:sp>
        <p:nvSpPr>
          <p:cNvPr id="113" name="Shape 6">
            <a:extLst>
              <a:ext uri="{FF2B5EF4-FFF2-40B4-BE49-F238E27FC236}">
                <a16:creationId xmlns:a16="http://schemas.microsoft.com/office/drawing/2014/main" id="{95D46409-9183-6433-8B4A-F3EAA0C72CBE}"/>
              </a:ext>
            </a:extLst>
          </p:cNvPr>
          <p:cNvSpPr/>
          <p:nvPr/>
        </p:nvSpPr>
        <p:spPr>
          <a:xfrm>
            <a:off x="958049" y="1987476"/>
            <a:ext cx="31565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115" name="Shape 7">
            <a:extLst>
              <a:ext uri="{FF2B5EF4-FFF2-40B4-BE49-F238E27FC236}">
                <a16:creationId xmlns:a16="http://schemas.microsoft.com/office/drawing/2014/main" id="{704A123E-AAB7-A32E-F9E1-6F8321B7FD83}"/>
              </a:ext>
            </a:extLst>
          </p:cNvPr>
          <p:cNvSpPr/>
          <p:nvPr/>
        </p:nvSpPr>
        <p:spPr>
          <a:xfrm>
            <a:off x="907503" y="1987476"/>
            <a:ext cx="82296" cy="982328"/>
          </a:xfrm>
          <a:prstGeom prst="rect">
            <a:avLst/>
          </a:prstGeom>
          <a:solidFill>
            <a:srgbClr val="F59323"/>
          </a:solidFill>
          <a:ln w="12700">
            <a:solidFill>
              <a:srgbClr val="2563A6"/>
            </a:solidFill>
            <a:prstDash val="solid"/>
          </a:ln>
        </p:spPr>
        <p:txBody>
          <a:bodyPr/>
          <a:lstStyle/>
          <a:p>
            <a:endParaRPr lang="en-CA">
              <a:solidFill>
                <a:srgbClr val="009900"/>
              </a:solidFill>
            </a:endParaRPr>
          </a:p>
        </p:txBody>
      </p:sp>
      <p:sp>
        <p:nvSpPr>
          <p:cNvPr id="117" name="Shape 8">
            <a:extLst>
              <a:ext uri="{FF2B5EF4-FFF2-40B4-BE49-F238E27FC236}">
                <a16:creationId xmlns:a16="http://schemas.microsoft.com/office/drawing/2014/main" id="{0ADDC1C1-8E42-50AA-A348-2D719F80D123}"/>
              </a:ext>
            </a:extLst>
          </p:cNvPr>
          <p:cNvSpPr/>
          <p:nvPr/>
        </p:nvSpPr>
        <p:spPr>
          <a:xfrm>
            <a:off x="1090383" y="2170356"/>
            <a:ext cx="438912" cy="438912"/>
          </a:xfrm>
          <a:prstGeom prst="ellipse">
            <a:avLst/>
          </a:prstGeom>
          <a:solidFill>
            <a:srgbClr val="F59323"/>
          </a:solidFill>
          <a:ln w="12700">
            <a:solidFill>
              <a:srgbClr val="2563A6"/>
            </a:solidFill>
            <a:prstDash val="solid"/>
          </a:ln>
        </p:spPr>
        <p:txBody>
          <a:bodyPr/>
          <a:lstStyle/>
          <a:p>
            <a:endParaRPr lang="en-CA">
              <a:highlight>
                <a:srgbClr val="009900"/>
              </a:highlight>
            </a:endParaRPr>
          </a:p>
        </p:txBody>
      </p:sp>
      <p:sp>
        <p:nvSpPr>
          <p:cNvPr id="119" name="Text 9">
            <a:extLst>
              <a:ext uri="{FF2B5EF4-FFF2-40B4-BE49-F238E27FC236}">
                <a16:creationId xmlns:a16="http://schemas.microsoft.com/office/drawing/2014/main" id="{09BC178A-AFD4-7A0F-A1B7-785057AE20AF}"/>
              </a:ext>
            </a:extLst>
          </p:cNvPr>
          <p:cNvSpPr/>
          <p:nvPr/>
        </p:nvSpPr>
        <p:spPr>
          <a:xfrm>
            <a:off x="1090383" y="217035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21" name="Text 10">
            <a:extLst>
              <a:ext uri="{FF2B5EF4-FFF2-40B4-BE49-F238E27FC236}">
                <a16:creationId xmlns:a16="http://schemas.microsoft.com/office/drawing/2014/main" id="{A5BC707A-51A8-4975-772D-6149D55A5D9C}"/>
              </a:ext>
            </a:extLst>
          </p:cNvPr>
          <p:cNvSpPr/>
          <p:nvPr/>
        </p:nvSpPr>
        <p:spPr>
          <a:xfrm>
            <a:off x="1657310" y="2142924"/>
            <a:ext cx="3066725" cy="457200"/>
          </a:xfrm>
          <a:prstGeom prst="rect">
            <a:avLst/>
          </a:prstGeom>
          <a:noFill/>
          <a:ln/>
        </p:spPr>
        <p:txBody>
          <a:bodyPr wrap="square" lIns="0" tIns="0" rIns="0" bIns="0" rtlCol="0" anchor="t">
            <a:noAutofit/>
          </a:bodyPr>
          <a:lstStyle/>
          <a:p>
            <a:r>
              <a:rPr lang="en-US" sz="2800" b="1">
                <a:solidFill>
                  <a:srgbClr val="F59323"/>
                </a:solidFill>
                <a:latin typeface="Aptos" panose="020B0004020202020204" pitchFamily="34" charset="0"/>
              </a:rPr>
              <a:t>Default Cash Customer</a:t>
            </a:r>
          </a:p>
          <a:p>
            <a:endParaRPr lang="en-US" sz="2800" b="1">
              <a:solidFill>
                <a:srgbClr val="F59323"/>
              </a:solidFill>
              <a:latin typeface="Aptos" panose="020B0004020202020204" pitchFamily="34" charset="0"/>
            </a:endParaRPr>
          </a:p>
          <a:p>
            <a:pPr marL="0" indent="0">
              <a:buNone/>
            </a:pPr>
            <a:endParaRPr lang="en-US" sz="2800">
              <a:solidFill>
                <a:srgbClr val="009900"/>
              </a:solidFill>
            </a:endParaRPr>
          </a:p>
        </p:txBody>
      </p:sp>
      <p:sp>
        <p:nvSpPr>
          <p:cNvPr id="123" name="Content Placeholder 37">
            <a:extLst>
              <a:ext uri="{FF2B5EF4-FFF2-40B4-BE49-F238E27FC236}">
                <a16:creationId xmlns:a16="http://schemas.microsoft.com/office/drawing/2014/main" id="{AC921797-E6B8-21B7-B1D3-49AA3ECE98C0}"/>
              </a:ext>
            </a:extLst>
          </p:cNvPr>
          <p:cNvSpPr txBox="1">
            <a:spLocks/>
          </p:cNvSpPr>
          <p:nvPr/>
        </p:nvSpPr>
        <p:spPr>
          <a:xfrm>
            <a:off x="827675" y="3727046"/>
            <a:ext cx="4584342" cy="26091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Aptos" pitchFamily="34" charset="-122"/>
                <a:cs typeface="Aptos" pitchFamily="34" charset="-120"/>
              </a:rPr>
              <a:t>Adds a configurable default EPASS Pay Cash Customer setting in AR Variables.</a:t>
            </a:r>
          </a:p>
          <a:p>
            <a:pPr marL="0" indent="0">
              <a:buNone/>
            </a:pPr>
            <a:r>
              <a:rPr lang="en-US">
                <a:solidFill>
                  <a:srgbClr val="243B53"/>
                </a:solidFill>
                <a:latin typeface="Aptos" pitchFamily="34" charset="0"/>
                <a:ea typeface="Aptos" pitchFamily="34" charset="-122"/>
                <a:cs typeface="Aptos" pitchFamily="34" charset="-120"/>
              </a:rPr>
              <a:t> </a:t>
            </a:r>
            <a:endParaRPr lang="en-US">
              <a:latin typeface="Aptos" panose="020B0004020202020204" pitchFamily="34" charset="0"/>
            </a:endParaRPr>
          </a:p>
          <a:p>
            <a:pPr marL="0" indent="0">
              <a:buFont typeface="Arial" panose="020B0604020202020204" pitchFamily="34" charset="0"/>
              <a:buNone/>
            </a:pPr>
            <a:endParaRPr lang="en-CA">
              <a:latin typeface="Aptos" panose="020B0004020202020204" pitchFamily="34" charset="0"/>
            </a:endParaRPr>
          </a:p>
        </p:txBody>
      </p:sp>
      <p:pic>
        <p:nvPicPr>
          <p:cNvPr id="6" name="Picture 5">
            <a:extLst>
              <a:ext uri="{FF2B5EF4-FFF2-40B4-BE49-F238E27FC236}">
                <a16:creationId xmlns:a16="http://schemas.microsoft.com/office/drawing/2014/main" id="{1839E91E-E4A3-31EE-3669-FE6114FE39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794" y="652826"/>
            <a:ext cx="685801" cy="685801"/>
          </a:xfrm>
          <a:prstGeom prst="rect">
            <a:avLst/>
          </a:prstGeom>
        </p:spPr>
      </p:pic>
      <p:pic>
        <p:nvPicPr>
          <p:cNvPr id="5" name="Picture 4">
            <a:extLst>
              <a:ext uri="{FF2B5EF4-FFF2-40B4-BE49-F238E27FC236}">
                <a16:creationId xmlns:a16="http://schemas.microsoft.com/office/drawing/2014/main" id="{670E9C96-A117-32DE-074B-D80C30D35C73}"/>
              </a:ext>
            </a:extLst>
          </p:cNvPr>
          <p:cNvPicPr>
            <a:picLocks noChangeAspect="1"/>
          </p:cNvPicPr>
          <p:nvPr/>
        </p:nvPicPr>
        <p:blipFill>
          <a:blip r:embed="rId4"/>
          <a:stretch>
            <a:fillRect/>
          </a:stretch>
        </p:blipFill>
        <p:spPr>
          <a:xfrm>
            <a:off x="5689600" y="2052638"/>
            <a:ext cx="5416550" cy="3476625"/>
          </a:xfrm>
          <a:prstGeom prst="rect">
            <a:avLst/>
          </a:prstGeom>
        </p:spPr>
      </p:pic>
    </p:spTree>
    <p:extLst>
      <p:ext uri="{BB962C8B-B14F-4D97-AF65-F5344CB8AC3E}">
        <p14:creationId xmlns:p14="http://schemas.microsoft.com/office/powerpoint/2010/main" val="311104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14A74-6E80-5B87-E759-5BBF335472C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71ECB0-0181-35AF-6E02-AAF0FF451032}"/>
              </a:ext>
            </a:extLst>
          </p:cNvPr>
          <p:cNvSpPr>
            <a:spLocks noGrp="1"/>
          </p:cNvSpPr>
          <p:nvPr>
            <p:ph type="title"/>
          </p:nvPr>
        </p:nvSpPr>
        <p:spPr>
          <a:xfrm>
            <a:off x="1524000" y="365122"/>
            <a:ext cx="10515600" cy="1325563"/>
          </a:xfrm>
        </p:spPr>
        <p:txBody>
          <a:bodyPr/>
          <a:lstStyle/>
          <a:p>
            <a:r>
              <a:rPr lang="en-US"/>
              <a:t>Inventory</a:t>
            </a:r>
            <a:endParaRPr lang="en-CA"/>
          </a:p>
        </p:txBody>
      </p:sp>
      <p:grpSp>
        <p:nvGrpSpPr>
          <p:cNvPr id="92" name="Group 91">
            <a:extLst>
              <a:ext uri="{FF2B5EF4-FFF2-40B4-BE49-F238E27FC236}">
                <a16:creationId xmlns:a16="http://schemas.microsoft.com/office/drawing/2014/main" id="{6774B39F-B70B-E1ED-9992-3E4A377DC3E6}"/>
              </a:ext>
            </a:extLst>
          </p:cNvPr>
          <p:cNvGrpSpPr/>
          <p:nvPr/>
        </p:nvGrpSpPr>
        <p:grpSpPr>
          <a:xfrm>
            <a:off x="894803" y="1856336"/>
            <a:ext cx="10058766" cy="982658"/>
            <a:chOff x="894803" y="1856336"/>
            <a:chExt cx="10058766" cy="982658"/>
          </a:xfrm>
        </p:grpSpPr>
        <p:sp>
          <p:nvSpPr>
            <p:cNvPr id="74" name="Shape 6">
              <a:extLst>
                <a:ext uri="{FF2B5EF4-FFF2-40B4-BE49-F238E27FC236}">
                  <a16:creationId xmlns:a16="http://schemas.microsoft.com/office/drawing/2014/main" id="{F9CAC35D-1516-EDB7-C708-64A1D32435BC}"/>
                </a:ext>
              </a:extLst>
            </p:cNvPr>
            <p:cNvSpPr/>
            <p:nvPr/>
          </p:nvSpPr>
          <p:spPr>
            <a:xfrm>
              <a:off x="977099" y="1856666"/>
              <a:ext cx="35629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latin typeface="Aptos"/>
              </a:endParaRPr>
            </a:p>
          </p:txBody>
        </p:sp>
        <p:sp>
          <p:nvSpPr>
            <p:cNvPr id="76" name="Shape 7">
              <a:extLst>
                <a:ext uri="{FF2B5EF4-FFF2-40B4-BE49-F238E27FC236}">
                  <a16:creationId xmlns:a16="http://schemas.microsoft.com/office/drawing/2014/main" id="{C3E54E3F-777F-30D8-3721-A835BB1D44D9}"/>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latin typeface="Aptos"/>
              </a:endParaRPr>
            </a:p>
          </p:txBody>
        </p:sp>
        <p:sp>
          <p:nvSpPr>
            <p:cNvPr id="78" name="Shape 8">
              <a:extLst>
                <a:ext uri="{FF2B5EF4-FFF2-40B4-BE49-F238E27FC236}">
                  <a16:creationId xmlns:a16="http://schemas.microsoft.com/office/drawing/2014/main" id="{04C5363C-729E-0027-39FC-C6F92A7DC24D}"/>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latin typeface="Aptos"/>
              </a:endParaRPr>
            </a:p>
          </p:txBody>
        </p:sp>
        <p:sp>
          <p:nvSpPr>
            <p:cNvPr id="80" name="Text 9">
              <a:extLst>
                <a:ext uri="{FF2B5EF4-FFF2-40B4-BE49-F238E27FC236}">
                  <a16:creationId xmlns:a16="http://schemas.microsoft.com/office/drawing/2014/main" id="{A49F2788-E68B-3543-732A-AB557BD18D43}"/>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a:ea typeface="Aptos" pitchFamily="34" charset="-122"/>
                  <a:cs typeface="Aptos" pitchFamily="34" charset="-120"/>
                </a:rPr>
                <a:t>✓</a:t>
              </a:r>
              <a:endParaRPr lang="en-US" sz="1600">
                <a:latin typeface="Aptos"/>
              </a:endParaRPr>
            </a:p>
          </p:txBody>
        </p:sp>
        <p:sp>
          <p:nvSpPr>
            <p:cNvPr id="82" name="Text 10">
              <a:extLst>
                <a:ext uri="{FF2B5EF4-FFF2-40B4-BE49-F238E27FC236}">
                  <a16:creationId xmlns:a16="http://schemas.microsoft.com/office/drawing/2014/main" id="{3FE0101B-919C-E516-422F-4A3088AA6028}"/>
                </a:ext>
              </a:extLst>
            </p:cNvPr>
            <p:cNvSpPr/>
            <p:nvPr/>
          </p:nvSpPr>
          <p:spPr>
            <a:xfrm>
              <a:off x="1644610" y="2012114"/>
              <a:ext cx="3066725" cy="457200"/>
            </a:xfrm>
            <a:prstGeom prst="rect">
              <a:avLst/>
            </a:prstGeom>
            <a:noFill/>
            <a:ln/>
          </p:spPr>
          <p:txBody>
            <a:bodyPr wrap="square" lIns="0" tIns="0" rIns="0" bIns="0" rtlCol="0" anchor="t">
              <a:noAutofit/>
            </a:bodyPr>
            <a:lstStyle/>
            <a:p>
              <a:r>
                <a:rPr lang="en-US" sz="2800" b="1">
                  <a:solidFill>
                    <a:srgbClr val="2563A6"/>
                  </a:solidFill>
                  <a:latin typeface="Aptos"/>
                  <a:cs typeface="Arial"/>
                </a:rPr>
                <a:t>Expanded</a:t>
              </a:r>
              <a:r>
                <a:rPr lang="en-US" sz="2800" b="1">
                  <a:solidFill>
                    <a:srgbClr val="2563A6"/>
                  </a:solidFill>
                  <a:latin typeface="Aptos"/>
                  <a:ea typeface="+mn-lt"/>
                  <a:cs typeface="+mn-lt"/>
                </a:rPr>
                <a:t> Price List Template</a:t>
              </a:r>
              <a:endParaRPr lang="en-US" sz="2800" b="1">
                <a:latin typeface="Aptos"/>
                <a:cs typeface="Arial"/>
              </a:endParaRPr>
            </a:p>
            <a:p>
              <a:pPr marL="0" indent="0">
                <a:buNone/>
              </a:pPr>
              <a:endParaRPr lang="en-US" sz="2800" b="1">
                <a:solidFill>
                  <a:srgbClr val="2563A6"/>
                </a:solidFill>
                <a:latin typeface="Aptos"/>
              </a:endParaRPr>
            </a:p>
          </p:txBody>
        </p:sp>
        <p:sp>
          <p:nvSpPr>
            <p:cNvPr id="87" name="Content Placeholder 37">
              <a:extLst>
                <a:ext uri="{FF2B5EF4-FFF2-40B4-BE49-F238E27FC236}">
                  <a16:creationId xmlns:a16="http://schemas.microsoft.com/office/drawing/2014/main" id="{16FD927A-18D5-5196-A281-AB85656332D3}"/>
                </a:ext>
              </a:extLst>
            </p:cNvPr>
            <p:cNvSpPr txBox="1">
              <a:spLocks/>
            </p:cNvSpPr>
            <p:nvPr/>
          </p:nvSpPr>
          <p:spPr>
            <a:xfrm>
              <a:off x="5113925" y="1856336"/>
              <a:ext cx="5839644" cy="89334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Added 14 fields, bin-location imports, improved layouts, and location synchronization.</a:t>
              </a:r>
              <a:endParaRPr lang="en-US">
                <a:latin typeface="Aptos"/>
              </a:endParaRPr>
            </a:p>
            <a:p>
              <a:pPr marL="0" indent="0">
                <a:buFont typeface="Arial" panose="020B0604020202020204" pitchFamily="34" charset="0"/>
                <a:buNone/>
              </a:pPr>
              <a:endParaRPr lang="en-US">
                <a:solidFill>
                  <a:srgbClr val="243B53"/>
                </a:solidFill>
                <a:latin typeface="Aptos"/>
                <a:ea typeface="Aptos" pitchFamily="34" charset="-122"/>
                <a:cs typeface="Aptos" pitchFamily="34" charset="-120"/>
              </a:endParaRPr>
            </a:p>
            <a:p>
              <a:pPr marL="0" indent="0">
                <a:buFont typeface="Arial" panose="020B0604020202020204" pitchFamily="34" charset="0"/>
                <a:buNone/>
              </a:pPr>
              <a:endParaRPr lang="en-CA">
                <a:latin typeface="Aptos"/>
              </a:endParaRPr>
            </a:p>
          </p:txBody>
        </p:sp>
      </p:grpSp>
      <p:pic>
        <p:nvPicPr>
          <p:cNvPr id="3" name="Picture 2">
            <a:extLst>
              <a:ext uri="{FF2B5EF4-FFF2-40B4-BE49-F238E27FC236}">
                <a16:creationId xmlns:a16="http://schemas.microsoft.com/office/drawing/2014/main" id="{BA316157-17E9-0346-B400-5B49E562B8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72" y="682849"/>
            <a:ext cx="695335" cy="690107"/>
          </a:xfrm>
          <a:prstGeom prst="rect">
            <a:avLst/>
          </a:prstGeom>
        </p:spPr>
      </p:pic>
      <p:pic>
        <p:nvPicPr>
          <p:cNvPr id="2" name="Picture 1">
            <a:extLst>
              <a:ext uri="{FF2B5EF4-FFF2-40B4-BE49-F238E27FC236}">
                <a16:creationId xmlns:a16="http://schemas.microsoft.com/office/drawing/2014/main" id="{640AFED7-F870-F0B6-D2B1-432D7B671A6B}"/>
              </a:ext>
            </a:extLst>
          </p:cNvPr>
          <p:cNvPicPr>
            <a:picLocks noChangeAspect="1"/>
          </p:cNvPicPr>
          <p:nvPr/>
        </p:nvPicPr>
        <p:blipFill>
          <a:blip r:embed="rId3"/>
          <a:stretch>
            <a:fillRect/>
          </a:stretch>
        </p:blipFill>
        <p:spPr>
          <a:xfrm>
            <a:off x="805906" y="3424172"/>
            <a:ext cx="6467475" cy="2076450"/>
          </a:xfrm>
          <a:prstGeom prst="rect">
            <a:avLst/>
          </a:prstGeom>
        </p:spPr>
      </p:pic>
    </p:spTree>
    <p:extLst>
      <p:ext uri="{BB962C8B-B14F-4D97-AF65-F5344CB8AC3E}">
        <p14:creationId xmlns:p14="http://schemas.microsoft.com/office/powerpoint/2010/main" val="988913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35E25-7293-7F2E-A458-7D4C2B71080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B58027B-C154-1E41-4F98-5525A4F7D6CE}"/>
              </a:ext>
            </a:extLst>
          </p:cNvPr>
          <p:cNvSpPr>
            <a:spLocks noGrp="1"/>
          </p:cNvSpPr>
          <p:nvPr>
            <p:ph type="title"/>
          </p:nvPr>
        </p:nvSpPr>
        <p:spPr>
          <a:xfrm>
            <a:off x="1524000" y="365122"/>
            <a:ext cx="10515600" cy="1325563"/>
          </a:xfrm>
        </p:spPr>
        <p:txBody>
          <a:bodyPr/>
          <a:lstStyle/>
          <a:p>
            <a:r>
              <a:rPr lang="en-US"/>
              <a:t>Inventory</a:t>
            </a:r>
            <a:endParaRPr lang="en-CA"/>
          </a:p>
        </p:txBody>
      </p:sp>
      <p:sp>
        <p:nvSpPr>
          <p:cNvPr id="94" name="Shape 6">
            <a:extLst>
              <a:ext uri="{FF2B5EF4-FFF2-40B4-BE49-F238E27FC236}">
                <a16:creationId xmlns:a16="http://schemas.microsoft.com/office/drawing/2014/main" id="{BB43C2FC-228A-4C43-8CA1-86533E9F5096}"/>
              </a:ext>
            </a:extLst>
          </p:cNvPr>
          <p:cNvSpPr/>
          <p:nvPr/>
        </p:nvSpPr>
        <p:spPr>
          <a:xfrm>
            <a:off x="983449" y="1963311"/>
            <a:ext cx="30676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95" name="Shape 7">
            <a:extLst>
              <a:ext uri="{FF2B5EF4-FFF2-40B4-BE49-F238E27FC236}">
                <a16:creationId xmlns:a16="http://schemas.microsoft.com/office/drawing/2014/main" id="{EB9A5E62-0226-EB49-7E73-427F0F3C98E3}"/>
              </a:ext>
            </a:extLst>
          </p:cNvPr>
          <p:cNvSpPr/>
          <p:nvPr/>
        </p:nvSpPr>
        <p:spPr>
          <a:xfrm>
            <a:off x="932903" y="1963311"/>
            <a:ext cx="82296" cy="982328"/>
          </a:xfrm>
          <a:prstGeom prst="rect">
            <a:avLst/>
          </a:prstGeom>
          <a:solidFill>
            <a:srgbClr val="009900"/>
          </a:solidFill>
          <a:ln w="12700">
            <a:solidFill>
              <a:srgbClr val="2563A6"/>
            </a:solidFill>
            <a:prstDash val="solid"/>
          </a:ln>
        </p:spPr>
        <p:txBody>
          <a:bodyPr/>
          <a:lstStyle/>
          <a:p>
            <a:endParaRPr lang="en-CA">
              <a:solidFill>
                <a:srgbClr val="009900"/>
              </a:solidFill>
            </a:endParaRPr>
          </a:p>
        </p:txBody>
      </p:sp>
      <p:sp>
        <p:nvSpPr>
          <p:cNvPr id="96" name="Shape 8">
            <a:extLst>
              <a:ext uri="{FF2B5EF4-FFF2-40B4-BE49-F238E27FC236}">
                <a16:creationId xmlns:a16="http://schemas.microsoft.com/office/drawing/2014/main" id="{7033AA1D-F33B-E7DC-C5D0-62FAE7B95D6C}"/>
              </a:ext>
            </a:extLst>
          </p:cNvPr>
          <p:cNvSpPr/>
          <p:nvPr/>
        </p:nvSpPr>
        <p:spPr>
          <a:xfrm>
            <a:off x="1115783" y="2146191"/>
            <a:ext cx="438912" cy="438912"/>
          </a:xfrm>
          <a:prstGeom prst="ellipse">
            <a:avLst/>
          </a:prstGeom>
          <a:solidFill>
            <a:srgbClr val="009900"/>
          </a:solidFill>
          <a:ln w="12700">
            <a:solidFill>
              <a:srgbClr val="2563A6"/>
            </a:solidFill>
            <a:prstDash val="solid"/>
          </a:ln>
        </p:spPr>
        <p:txBody>
          <a:bodyPr/>
          <a:lstStyle/>
          <a:p>
            <a:endParaRPr lang="en-CA">
              <a:highlight>
                <a:srgbClr val="009900"/>
              </a:highlight>
            </a:endParaRPr>
          </a:p>
        </p:txBody>
      </p:sp>
      <p:sp>
        <p:nvSpPr>
          <p:cNvPr id="97" name="Text 9">
            <a:extLst>
              <a:ext uri="{FF2B5EF4-FFF2-40B4-BE49-F238E27FC236}">
                <a16:creationId xmlns:a16="http://schemas.microsoft.com/office/drawing/2014/main" id="{7B000321-6F33-38CB-8CE7-0FF5C5E20626}"/>
              </a:ext>
            </a:extLst>
          </p:cNvPr>
          <p:cNvSpPr/>
          <p:nvPr/>
        </p:nvSpPr>
        <p:spPr>
          <a:xfrm>
            <a:off x="1115783" y="2146191"/>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98" name="Text 10">
            <a:extLst>
              <a:ext uri="{FF2B5EF4-FFF2-40B4-BE49-F238E27FC236}">
                <a16:creationId xmlns:a16="http://schemas.microsoft.com/office/drawing/2014/main" id="{9EC88B85-5B5C-DD62-6B27-9DE5E0B1623A}"/>
              </a:ext>
            </a:extLst>
          </p:cNvPr>
          <p:cNvSpPr/>
          <p:nvPr/>
        </p:nvSpPr>
        <p:spPr>
          <a:xfrm>
            <a:off x="1682710" y="2118759"/>
            <a:ext cx="3066725" cy="457200"/>
          </a:xfrm>
          <a:prstGeom prst="rect">
            <a:avLst/>
          </a:prstGeom>
          <a:noFill/>
          <a:ln/>
        </p:spPr>
        <p:txBody>
          <a:bodyPr wrap="square" lIns="0" tIns="0" rIns="0" bIns="0" rtlCol="0" anchor="t">
            <a:noAutofit/>
          </a:bodyPr>
          <a:lstStyle/>
          <a:p>
            <a:r>
              <a:rPr lang="en-US" sz="2800" b="1">
                <a:solidFill>
                  <a:srgbClr val="3E8E41"/>
                </a:solidFill>
                <a:latin typeface="Aptos"/>
                <a:ea typeface="+mn-lt"/>
                <a:cs typeface="+mn-lt"/>
              </a:rPr>
              <a:t>Serial Image Management</a:t>
            </a:r>
            <a:endParaRPr lang="en-US" b="1">
              <a:latin typeface="Aptos"/>
            </a:endParaRPr>
          </a:p>
          <a:p>
            <a:endParaRPr lang="en-US" sz="2800" b="1">
              <a:latin typeface="Aptos"/>
            </a:endParaRPr>
          </a:p>
          <a:p>
            <a:pPr marL="0" indent="0">
              <a:buNone/>
            </a:pPr>
            <a:endParaRPr lang="en-US" sz="2800" b="1">
              <a:solidFill>
                <a:srgbClr val="009900"/>
              </a:solidFill>
              <a:latin typeface="Aptos"/>
            </a:endParaRPr>
          </a:p>
        </p:txBody>
      </p:sp>
      <p:sp>
        <p:nvSpPr>
          <p:cNvPr id="99" name="Content Placeholder 37">
            <a:extLst>
              <a:ext uri="{FF2B5EF4-FFF2-40B4-BE49-F238E27FC236}">
                <a16:creationId xmlns:a16="http://schemas.microsoft.com/office/drawing/2014/main" id="{C5B236CE-851A-CC89-0ADD-A926CB6C77C0}"/>
              </a:ext>
            </a:extLst>
          </p:cNvPr>
          <p:cNvSpPr txBox="1">
            <a:spLocks/>
          </p:cNvSpPr>
          <p:nvPr/>
        </p:nvSpPr>
        <p:spPr>
          <a:xfrm>
            <a:off x="970832" y="3516342"/>
            <a:ext cx="3506709" cy="15120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ptos"/>
              </a:rPr>
              <a:t>Export Serial Images from EPASS</a:t>
            </a:r>
            <a:endParaRPr lang="en-US" dirty="0"/>
          </a:p>
        </p:txBody>
      </p:sp>
      <p:pic>
        <p:nvPicPr>
          <p:cNvPr id="3" name="Picture 2">
            <a:extLst>
              <a:ext uri="{FF2B5EF4-FFF2-40B4-BE49-F238E27FC236}">
                <a16:creationId xmlns:a16="http://schemas.microsoft.com/office/drawing/2014/main" id="{2F7D53EB-61BD-C2FC-AEE4-07E188FA19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72" y="682849"/>
            <a:ext cx="695335" cy="690107"/>
          </a:xfrm>
          <a:prstGeom prst="rect">
            <a:avLst/>
          </a:prstGeom>
        </p:spPr>
      </p:pic>
      <p:pic>
        <p:nvPicPr>
          <p:cNvPr id="2" name="Picture 1">
            <a:extLst>
              <a:ext uri="{FF2B5EF4-FFF2-40B4-BE49-F238E27FC236}">
                <a16:creationId xmlns:a16="http://schemas.microsoft.com/office/drawing/2014/main" id="{170749E3-F056-54DB-71F4-2DD7AEB8F0FC}"/>
              </a:ext>
            </a:extLst>
          </p:cNvPr>
          <p:cNvPicPr>
            <a:picLocks noChangeAspect="1"/>
          </p:cNvPicPr>
          <p:nvPr/>
        </p:nvPicPr>
        <p:blipFill>
          <a:blip r:embed="rId3"/>
          <a:stretch>
            <a:fillRect/>
          </a:stretch>
        </p:blipFill>
        <p:spPr>
          <a:xfrm>
            <a:off x="6097509" y="1963918"/>
            <a:ext cx="5255537" cy="3752519"/>
          </a:xfrm>
          <a:prstGeom prst="rect">
            <a:avLst/>
          </a:prstGeom>
        </p:spPr>
      </p:pic>
    </p:spTree>
    <p:extLst>
      <p:ext uri="{BB962C8B-B14F-4D97-AF65-F5344CB8AC3E}">
        <p14:creationId xmlns:p14="http://schemas.microsoft.com/office/powerpoint/2010/main" val="1172271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51E93-366D-869A-8288-B03F77041F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359F3DC-3B59-DD01-38C6-543387986C60}"/>
              </a:ext>
            </a:extLst>
          </p:cNvPr>
          <p:cNvSpPr>
            <a:spLocks noGrp="1"/>
          </p:cNvSpPr>
          <p:nvPr>
            <p:ph type="title"/>
          </p:nvPr>
        </p:nvSpPr>
        <p:spPr>
          <a:xfrm>
            <a:off x="1524000" y="365122"/>
            <a:ext cx="10515600" cy="1325563"/>
          </a:xfrm>
        </p:spPr>
        <p:txBody>
          <a:bodyPr/>
          <a:lstStyle/>
          <a:p>
            <a:r>
              <a:rPr lang="en-US"/>
              <a:t>Inventory</a:t>
            </a:r>
            <a:endParaRPr lang="en-CA"/>
          </a:p>
        </p:txBody>
      </p:sp>
      <p:sp>
        <p:nvSpPr>
          <p:cNvPr id="113" name="Shape 6">
            <a:extLst>
              <a:ext uri="{FF2B5EF4-FFF2-40B4-BE49-F238E27FC236}">
                <a16:creationId xmlns:a16="http://schemas.microsoft.com/office/drawing/2014/main" id="{6EF09D70-E425-83DB-A228-C528A033B8C1}"/>
              </a:ext>
            </a:extLst>
          </p:cNvPr>
          <p:cNvSpPr/>
          <p:nvPr/>
        </p:nvSpPr>
        <p:spPr>
          <a:xfrm>
            <a:off x="996149" y="1949376"/>
            <a:ext cx="307401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115" name="Shape 7">
            <a:extLst>
              <a:ext uri="{FF2B5EF4-FFF2-40B4-BE49-F238E27FC236}">
                <a16:creationId xmlns:a16="http://schemas.microsoft.com/office/drawing/2014/main" id="{661BC3F9-1AAE-6612-42EA-B1A63702AB83}"/>
              </a:ext>
            </a:extLst>
          </p:cNvPr>
          <p:cNvSpPr/>
          <p:nvPr/>
        </p:nvSpPr>
        <p:spPr>
          <a:xfrm>
            <a:off x="945603" y="1949376"/>
            <a:ext cx="82296" cy="982328"/>
          </a:xfrm>
          <a:prstGeom prst="rect">
            <a:avLst/>
          </a:prstGeom>
          <a:solidFill>
            <a:srgbClr val="F59323"/>
          </a:solidFill>
          <a:ln w="12700">
            <a:solidFill>
              <a:srgbClr val="2563A6"/>
            </a:solidFill>
            <a:prstDash val="solid"/>
          </a:ln>
        </p:spPr>
        <p:txBody>
          <a:bodyPr/>
          <a:lstStyle/>
          <a:p>
            <a:endParaRPr lang="en-CA">
              <a:solidFill>
                <a:srgbClr val="009900"/>
              </a:solidFill>
            </a:endParaRPr>
          </a:p>
        </p:txBody>
      </p:sp>
      <p:sp>
        <p:nvSpPr>
          <p:cNvPr id="117" name="Shape 8">
            <a:extLst>
              <a:ext uri="{FF2B5EF4-FFF2-40B4-BE49-F238E27FC236}">
                <a16:creationId xmlns:a16="http://schemas.microsoft.com/office/drawing/2014/main" id="{392BF78D-5014-9E9D-3E4F-1C8BE0106E6C}"/>
              </a:ext>
            </a:extLst>
          </p:cNvPr>
          <p:cNvSpPr/>
          <p:nvPr/>
        </p:nvSpPr>
        <p:spPr>
          <a:xfrm>
            <a:off x="1128483" y="2132256"/>
            <a:ext cx="438912" cy="438912"/>
          </a:xfrm>
          <a:prstGeom prst="ellipse">
            <a:avLst/>
          </a:prstGeom>
          <a:solidFill>
            <a:srgbClr val="F59323"/>
          </a:solidFill>
          <a:ln w="12700">
            <a:solidFill>
              <a:srgbClr val="2563A6"/>
            </a:solidFill>
            <a:prstDash val="solid"/>
          </a:ln>
        </p:spPr>
        <p:txBody>
          <a:bodyPr/>
          <a:lstStyle/>
          <a:p>
            <a:endParaRPr lang="en-CA">
              <a:highlight>
                <a:srgbClr val="009900"/>
              </a:highlight>
            </a:endParaRPr>
          </a:p>
        </p:txBody>
      </p:sp>
      <p:sp>
        <p:nvSpPr>
          <p:cNvPr id="119" name="Text 9">
            <a:extLst>
              <a:ext uri="{FF2B5EF4-FFF2-40B4-BE49-F238E27FC236}">
                <a16:creationId xmlns:a16="http://schemas.microsoft.com/office/drawing/2014/main" id="{28730C25-4694-3E88-8356-07D941D0C22E}"/>
              </a:ext>
            </a:extLst>
          </p:cNvPr>
          <p:cNvSpPr/>
          <p:nvPr/>
        </p:nvSpPr>
        <p:spPr>
          <a:xfrm>
            <a:off x="1128483" y="213225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21" name="Text 10">
            <a:extLst>
              <a:ext uri="{FF2B5EF4-FFF2-40B4-BE49-F238E27FC236}">
                <a16:creationId xmlns:a16="http://schemas.microsoft.com/office/drawing/2014/main" id="{9D4198E3-2826-A141-8427-5C53E9F91C64}"/>
              </a:ext>
            </a:extLst>
          </p:cNvPr>
          <p:cNvSpPr/>
          <p:nvPr/>
        </p:nvSpPr>
        <p:spPr>
          <a:xfrm>
            <a:off x="1695410" y="2104824"/>
            <a:ext cx="3066725" cy="457200"/>
          </a:xfrm>
          <a:prstGeom prst="rect">
            <a:avLst/>
          </a:prstGeom>
          <a:noFill/>
          <a:ln/>
        </p:spPr>
        <p:txBody>
          <a:bodyPr wrap="square" lIns="0" tIns="0" rIns="0" bIns="0" rtlCol="0" anchor="t">
            <a:noAutofit/>
          </a:bodyPr>
          <a:lstStyle/>
          <a:p>
            <a:r>
              <a:rPr lang="en-US" sz="2800" b="1">
                <a:solidFill>
                  <a:srgbClr val="F59323"/>
                </a:solidFill>
                <a:latin typeface="Aptos"/>
                <a:ea typeface="+mn-lt"/>
                <a:cs typeface="+mn-lt"/>
              </a:rPr>
              <a:t>SN-31 Performance</a:t>
            </a:r>
            <a:endParaRPr lang="en-US" sz="2800" b="1">
              <a:solidFill>
                <a:srgbClr val="F59323"/>
              </a:solidFill>
              <a:latin typeface="Aptos"/>
              <a:cs typeface="Arial"/>
            </a:endParaRPr>
          </a:p>
          <a:p>
            <a:endParaRPr lang="en-US" sz="2800" b="1">
              <a:solidFill>
                <a:srgbClr val="F59323"/>
              </a:solidFill>
              <a:latin typeface="Aptos"/>
            </a:endParaRPr>
          </a:p>
          <a:p>
            <a:pPr marL="0" indent="0">
              <a:buNone/>
            </a:pPr>
            <a:endParaRPr lang="en-US" sz="2800" b="1">
              <a:solidFill>
                <a:srgbClr val="009900"/>
              </a:solidFill>
              <a:latin typeface="Aptos"/>
            </a:endParaRPr>
          </a:p>
        </p:txBody>
      </p:sp>
      <p:sp>
        <p:nvSpPr>
          <p:cNvPr id="123" name="Content Placeholder 37">
            <a:extLst>
              <a:ext uri="{FF2B5EF4-FFF2-40B4-BE49-F238E27FC236}">
                <a16:creationId xmlns:a16="http://schemas.microsoft.com/office/drawing/2014/main" id="{158B1962-FC9A-F967-B395-75118468D86A}"/>
              </a:ext>
            </a:extLst>
          </p:cNvPr>
          <p:cNvSpPr txBox="1">
            <a:spLocks/>
          </p:cNvSpPr>
          <p:nvPr/>
        </p:nvSpPr>
        <p:spPr>
          <a:xfrm>
            <a:off x="7308107" y="1818270"/>
            <a:ext cx="4494927" cy="398940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243B53"/>
                </a:solidFill>
                <a:ea typeface="+mn-lt"/>
                <a:cs typeface="+mn-lt"/>
              </a:rPr>
              <a:t>Reduced SN-31 Historical Valuation run time from hours to minutes.</a:t>
            </a:r>
            <a:endParaRPr lang="en-US" dirty="0" err="1">
              <a:solidFill>
                <a:srgbClr val="243B53"/>
              </a:solidFill>
              <a:latin typeface="Aptos"/>
              <a:ea typeface="+mn-lt"/>
              <a:cs typeface="+mn-lt"/>
            </a:endParaRPr>
          </a:p>
          <a:p>
            <a:pPr marL="0" indent="0">
              <a:buNone/>
            </a:pPr>
            <a:r>
              <a:rPr lang="en-US" dirty="0">
                <a:solidFill>
                  <a:srgbClr val="243B53"/>
                </a:solidFill>
                <a:ea typeface="+mn-lt"/>
                <a:cs typeface="+mn-lt"/>
              </a:rPr>
              <a:t>Updated logic to pull from </a:t>
            </a:r>
            <a:r>
              <a:rPr lang="en-US" dirty="0" err="1">
                <a:solidFill>
                  <a:srgbClr val="243B53"/>
                </a:solidFill>
                <a:ea typeface="+mn-lt"/>
                <a:cs typeface="+mn-lt"/>
              </a:rPr>
              <a:t>ModelAudit</a:t>
            </a:r>
            <a:r>
              <a:rPr lang="en-US" dirty="0">
                <a:solidFill>
                  <a:srgbClr val="243B53"/>
                </a:solidFill>
                <a:ea typeface="+mn-lt"/>
                <a:cs typeface="+mn-lt"/>
              </a:rPr>
              <a:t> (historical) instead of </a:t>
            </a:r>
            <a:r>
              <a:rPr lang="en-US" dirty="0" err="1">
                <a:solidFill>
                  <a:srgbClr val="243B53"/>
                </a:solidFill>
                <a:ea typeface="+mn-lt"/>
                <a:cs typeface="+mn-lt"/>
              </a:rPr>
              <a:t>Serial.Cost</a:t>
            </a:r>
            <a:r>
              <a:rPr lang="en-US" dirty="0">
                <a:solidFill>
                  <a:srgbClr val="243B53"/>
                </a:solidFill>
                <a:ea typeface="+mn-lt"/>
                <a:cs typeface="+mn-lt"/>
              </a:rPr>
              <a:t> (current) for more consistent results</a:t>
            </a:r>
            <a:endParaRPr lang="en-US" dirty="0">
              <a:solidFill>
                <a:srgbClr val="243B53"/>
              </a:solidFill>
              <a:latin typeface="Aptos"/>
            </a:endParaRPr>
          </a:p>
          <a:p>
            <a:pPr marL="0" indent="0">
              <a:buFont typeface="Arial" panose="020B0604020202020204" pitchFamily="34" charset="0"/>
              <a:buNone/>
            </a:pPr>
            <a:endParaRPr lang="en-CA">
              <a:latin typeface="Aptos"/>
            </a:endParaRPr>
          </a:p>
        </p:txBody>
      </p:sp>
      <p:pic>
        <p:nvPicPr>
          <p:cNvPr id="3" name="Picture 2">
            <a:extLst>
              <a:ext uri="{FF2B5EF4-FFF2-40B4-BE49-F238E27FC236}">
                <a16:creationId xmlns:a16="http://schemas.microsoft.com/office/drawing/2014/main" id="{BBB1BE89-1EA3-549F-9393-6568A5FC35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72" y="682849"/>
            <a:ext cx="695335" cy="690107"/>
          </a:xfrm>
          <a:prstGeom prst="rect">
            <a:avLst/>
          </a:prstGeom>
        </p:spPr>
      </p:pic>
      <p:pic>
        <p:nvPicPr>
          <p:cNvPr id="2" name="Picture 1">
            <a:extLst>
              <a:ext uri="{FF2B5EF4-FFF2-40B4-BE49-F238E27FC236}">
                <a16:creationId xmlns:a16="http://schemas.microsoft.com/office/drawing/2014/main" id="{74386AA2-FA64-CD73-9FDE-8AE57DD596D3}"/>
              </a:ext>
            </a:extLst>
          </p:cNvPr>
          <p:cNvPicPr>
            <a:picLocks noChangeAspect="1"/>
          </p:cNvPicPr>
          <p:nvPr/>
        </p:nvPicPr>
        <p:blipFill>
          <a:blip r:embed="rId3"/>
          <a:stretch>
            <a:fillRect/>
          </a:stretch>
        </p:blipFill>
        <p:spPr>
          <a:xfrm>
            <a:off x="802499" y="3426785"/>
            <a:ext cx="5980396" cy="2382685"/>
          </a:xfrm>
          <a:prstGeom prst="rect">
            <a:avLst/>
          </a:prstGeom>
        </p:spPr>
      </p:pic>
    </p:spTree>
    <p:extLst>
      <p:ext uri="{BB962C8B-B14F-4D97-AF65-F5344CB8AC3E}">
        <p14:creationId xmlns:p14="http://schemas.microsoft.com/office/powerpoint/2010/main" val="32562442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318AE-36BF-164B-D495-F4954941AFC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A7447AE-B828-5479-2233-582BDFB28B19}"/>
              </a:ext>
            </a:extLst>
          </p:cNvPr>
          <p:cNvSpPr>
            <a:spLocks noGrp="1"/>
          </p:cNvSpPr>
          <p:nvPr>
            <p:ph type="title"/>
          </p:nvPr>
        </p:nvSpPr>
        <p:spPr>
          <a:xfrm>
            <a:off x="1524000" y="365122"/>
            <a:ext cx="10515600" cy="1325563"/>
          </a:xfrm>
        </p:spPr>
        <p:txBody>
          <a:bodyPr/>
          <a:lstStyle/>
          <a:p>
            <a:r>
              <a:rPr lang="en-US"/>
              <a:t>Inventory</a:t>
            </a:r>
            <a:endParaRPr lang="en-CA"/>
          </a:p>
        </p:txBody>
      </p:sp>
      <p:pic>
        <p:nvPicPr>
          <p:cNvPr id="3" name="Picture 2">
            <a:extLst>
              <a:ext uri="{FF2B5EF4-FFF2-40B4-BE49-F238E27FC236}">
                <a16:creationId xmlns:a16="http://schemas.microsoft.com/office/drawing/2014/main" id="{064E290A-A02E-060B-52DC-1CFDCD2A83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0372" y="682849"/>
            <a:ext cx="695335" cy="690107"/>
          </a:xfrm>
          <a:prstGeom prst="rect">
            <a:avLst/>
          </a:prstGeom>
        </p:spPr>
      </p:pic>
      <p:grpSp>
        <p:nvGrpSpPr>
          <p:cNvPr id="13" name="Group 12">
            <a:extLst>
              <a:ext uri="{FF2B5EF4-FFF2-40B4-BE49-F238E27FC236}">
                <a16:creationId xmlns:a16="http://schemas.microsoft.com/office/drawing/2014/main" id="{9A0E6720-6131-70EF-1E3C-EE5ECF2BEC96}"/>
              </a:ext>
            </a:extLst>
          </p:cNvPr>
          <p:cNvGrpSpPr/>
          <p:nvPr/>
        </p:nvGrpSpPr>
        <p:grpSpPr>
          <a:xfrm>
            <a:off x="894803" y="1856666"/>
            <a:ext cx="3816532" cy="982328"/>
            <a:chOff x="894803" y="1856666"/>
            <a:chExt cx="3816532" cy="982328"/>
          </a:xfrm>
        </p:grpSpPr>
        <p:sp>
          <p:nvSpPr>
            <p:cNvPr id="7" name="Shape 6">
              <a:extLst>
                <a:ext uri="{FF2B5EF4-FFF2-40B4-BE49-F238E27FC236}">
                  <a16:creationId xmlns:a16="http://schemas.microsoft.com/office/drawing/2014/main" id="{DF32FE1F-F7DB-864B-5CC3-43EF4EBF771B}"/>
                </a:ext>
              </a:extLst>
            </p:cNvPr>
            <p:cNvSpPr/>
            <p:nvPr/>
          </p:nvSpPr>
          <p:spPr>
            <a:xfrm>
              <a:off x="977099" y="1856666"/>
              <a:ext cx="33216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8" name="Shape 7">
              <a:extLst>
                <a:ext uri="{FF2B5EF4-FFF2-40B4-BE49-F238E27FC236}">
                  <a16:creationId xmlns:a16="http://schemas.microsoft.com/office/drawing/2014/main" id="{53671755-FFBA-00EC-9DD6-51B14EADF535}"/>
                </a:ext>
              </a:extLst>
            </p:cNvPr>
            <p:cNvSpPr/>
            <p:nvPr/>
          </p:nvSpPr>
          <p:spPr>
            <a:xfrm>
              <a:off x="894803" y="1856666"/>
              <a:ext cx="82296" cy="982328"/>
            </a:xfrm>
            <a:prstGeom prst="rect">
              <a:avLst/>
            </a:prstGeom>
            <a:solidFill>
              <a:srgbClr val="7B43C5"/>
            </a:solidFill>
            <a:ln w="12700">
              <a:solidFill>
                <a:srgbClr val="2563A6"/>
              </a:solidFill>
              <a:prstDash val="solid"/>
            </a:ln>
          </p:spPr>
          <p:txBody>
            <a:bodyPr/>
            <a:lstStyle/>
            <a:p>
              <a:endParaRPr lang="en-CA"/>
            </a:p>
          </p:txBody>
        </p:sp>
        <p:sp>
          <p:nvSpPr>
            <p:cNvPr id="9" name="Shape 8">
              <a:extLst>
                <a:ext uri="{FF2B5EF4-FFF2-40B4-BE49-F238E27FC236}">
                  <a16:creationId xmlns:a16="http://schemas.microsoft.com/office/drawing/2014/main" id="{60CAC525-BCBB-4C81-1BB5-ADE88A07384B}"/>
                </a:ext>
              </a:extLst>
            </p:cNvPr>
            <p:cNvSpPr/>
            <p:nvPr/>
          </p:nvSpPr>
          <p:spPr>
            <a:xfrm>
              <a:off x="1077683" y="2039546"/>
              <a:ext cx="438912" cy="438912"/>
            </a:xfrm>
            <a:prstGeom prst="ellipse">
              <a:avLst/>
            </a:prstGeom>
            <a:solidFill>
              <a:srgbClr val="7B43C5"/>
            </a:solidFill>
            <a:ln w="12700">
              <a:solidFill>
                <a:srgbClr val="2563A6"/>
              </a:solidFill>
              <a:prstDash val="solid"/>
            </a:ln>
          </p:spPr>
          <p:txBody>
            <a:bodyPr/>
            <a:lstStyle/>
            <a:p>
              <a:endParaRPr lang="en-CA"/>
            </a:p>
          </p:txBody>
        </p:sp>
        <p:sp>
          <p:nvSpPr>
            <p:cNvPr id="10" name="Text 9">
              <a:extLst>
                <a:ext uri="{FF2B5EF4-FFF2-40B4-BE49-F238E27FC236}">
                  <a16:creationId xmlns:a16="http://schemas.microsoft.com/office/drawing/2014/main" id="{235082AA-C952-A5A9-18D5-5976FD7C2163}"/>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1" name="Text 10">
              <a:extLst>
                <a:ext uri="{FF2B5EF4-FFF2-40B4-BE49-F238E27FC236}">
                  <a16:creationId xmlns:a16="http://schemas.microsoft.com/office/drawing/2014/main" id="{F0D71A37-A887-189F-81C2-025C1F8B5C27}"/>
                </a:ext>
              </a:extLst>
            </p:cNvPr>
            <p:cNvSpPr/>
            <p:nvPr/>
          </p:nvSpPr>
          <p:spPr>
            <a:xfrm>
              <a:off x="1644610" y="2012114"/>
              <a:ext cx="3066725" cy="457200"/>
            </a:xfrm>
            <a:prstGeom prst="rect">
              <a:avLst/>
            </a:prstGeom>
            <a:noFill/>
            <a:ln/>
          </p:spPr>
          <p:txBody>
            <a:bodyPr wrap="square" lIns="0" tIns="0" rIns="0" bIns="0" rtlCol="0" anchor="t">
              <a:noAutofit/>
            </a:bodyPr>
            <a:lstStyle/>
            <a:p>
              <a:r>
                <a:rPr lang="en-US" sz="2800" b="1">
                  <a:solidFill>
                    <a:srgbClr val="7B43C5"/>
                  </a:solidFill>
                  <a:latin typeface="Aptos"/>
                </a:rPr>
                <a:t>Extra LINQ IDs</a:t>
              </a:r>
            </a:p>
          </p:txBody>
        </p:sp>
      </p:grpSp>
      <p:sp>
        <p:nvSpPr>
          <p:cNvPr id="5" name="Content Placeholder 37">
            <a:extLst>
              <a:ext uri="{FF2B5EF4-FFF2-40B4-BE49-F238E27FC236}">
                <a16:creationId xmlns:a16="http://schemas.microsoft.com/office/drawing/2014/main" id="{C48A42C7-9995-E41D-2E68-7413B8D6054C}"/>
              </a:ext>
            </a:extLst>
          </p:cNvPr>
          <p:cNvSpPr txBox="1">
            <a:spLocks/>
          </p:cNvSpPr>
          <p:nvPr/>
        </p:nvSpPr>
        <p:spPr>
          <a:xfrm>
            <a:off x="813844" y="3176527"/>
            <a:ext cx="3554783" cy="2490415"/>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ptos"/>
                <a:ea typeface="+mn-lt"/>
                <a:cs typeface="+mn-lt"/>
              </a:rPr>
              <a:t>Extends AVB Custom Fields export to support additional LINQ product IDs</a:t>
            </a:r>
          </a:p>
          <a:p>
            <a:pPr marL="0" indent="0">
              <a:buNone/>
            </a:pPr>
            <a:endParaRPr lang="en-US" dirty="0">
              <a:latin typeface="Aptos"/>
              <a:cs typeface="Arial"/>
            </a:endParaRPr>
          </a:p>
          <a:p>
            <a:pPr marL="0" indent="0">
              <a:buNone/>
            </a:pPr>
            <a:r>
              <a:rPr lang="en-US" dirty="0">
                <a:latin typeface="Aptos"/>
                <a:cs typeface="Arial"/>
              </a:rPr>
              <a:t>(Notify Support of intent to use this)</a:t>
            </a:r>
          </a:p>
        </p:txBody>
      </p:sp>
      <p:pic>
        <p:nvPicPr>
          <p:cNvPr id="2" name="Picture 1">
            <a:extLst>
              <a:ext uri="{FF2B5EF4-FFF2-40B4-BE49-F238E27FC236}">
                <a16:creationId xmlns:a16="http://schemas.microsoft.com/office/drawing/2014/main" id="{6F1F0C95-0E7E-1543-0288-9D545AE42117}"/>
              </a:ext>
            </a:extLst>
          </p:cNvPr>
          <p:cNvPicPr>
            <a:picLocks noChangeAspect="1"/>
          </p:cNvPicPr>
          <p:nvPr/>
        </p:nvPicPr>
        <p:blipFill>
          <a:blip r:embed="rId3"/>
          <a:stretch>
            <a:fillRect/>
          </a:stretch>
        </p:blipFill>
        <p:spPr>
          <a:xfrm>
            <a:off x="6778523" y="1711891"/>
            <a:ext cx="4511750" cy="3977014"/>
          </a:xfrm>
          <a:prstGeom prst="rect">
            <a:avLst/>
          </a:prstGeom>
        </p:spPr>
      </p:pic>
    </p:spTree>
    <p:extLst>
      <p:ext uri="{BB962C8B-B14F-4D97-AF65-F5344CB8AC3E}">
        <p14:creationId xmlns:p14="http://schemas.microsoft.com/office/powerpoint/2010/main" val="2066337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63C2B2-BC87-C331-EEF1-28E9FB7AD6A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339942C-455A-882E-63DB-F0EB2311E008}"/>
              </a:ext>
            </a:extLst>
          </p:cNvPr>
          <p:cNvSpPr>
            <a:spLocks noGrp="1"/>
          </p:cNvSpPr>
          <p:nvPr>
            <p:ph type="title"/>
          </p:nvPr>
        </p:nvSpPr>
        <p:spPr>
          <a:xfrm>
            <a:off x="1524000" y="365122"/>
            <a:ext cx="10515600" cy="1325563"/>
          </a:xfrm>
        </p:spPr>
        <p:txBody>
          <a:bodyPr/>
          <a:lstStyle/>
          <a:p>
            <a:r>
              <a:rPr lang="en-US"/>
              <a:t>Shipping</a:t>
            </a:r>
            <a:endParaRPr lang="en-CA"/>
          </a:p>
        </p:txBody>
      </p:sp>
      <p:grpSp>
        <p:nvGrpSpPr>
          <p:cNvPr id="92" name="Group 91">
            <a:extLst>
              <a:ext uri="{FF2B5EF4-FFF2-40B4-BE49-F238E27FC236}">
                <a16:creationId xmlns:a16="http://schemas.microsoft.com/office/drawing/2014/main" id="{C9BD0A13-0643-5ABA-5AD5-7BADFCC40BBB}"/>
              </a:ext>
            </a:extLst>
          </p:cNvPr>
          <p:cNvGrpSpPr/>
          <p:nvPr/>
        </p:nvGrpSpPr>
        <p:grpSpPr>
          <a:xfrm>
            <a:off x="894803" y="1856666"/>
            <a:ext cx="10452464" cy="1708675"/>
            <a:chOff x="894803" y="1856666"/>
            <a:chExt cx="10452464" cy="1708675"/>
          </a:xfrm>
        </p:grpSpPr>
        <p:sp>
          <p:nvSpPr>
            <p:cNvPr id="74" name="Shape 6">
              <a:extLst>
                <a:ext uri="{FF2B5EF4-FFF2-40B4-BE49-F238E27FC236}">
                  <a16:creationId xmlns:a16="http://schemas.microsoft.com/office/drawing/2014/main" id="{111265D5-C0D9-CC74-4740-8119D39B25F6}"/>
                </a:ext>
              </a:extLst>
            </p:cNvPr>
            <p:cNvSpPr/>
            <p:nvPr/>
          </p:nvSpPr>
          <p:spPr>
            <a:xfrm>
              <a:off x="977099" y="1856666"/>
              <a:ext cx="10370168" cy="146958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6" name="Shape 7">
              <a:extLst>
                <a:ext uri="{FF2B5EF4-FFF2-40B4-BE49-F238E27FC236}">
                  <a16:creationId xmlns:a16="http://schemas.microsoft.com/office/drawing/2014/main" id="{0DB68F1C-D407-BD5B-3135-0784EAA5B448}"/>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p>
          </p:txBody>
        </p:sp>
        <p:sp>
          <p:nvSpPr>
            <p:cNvPr id="78" name="Shape 8">
              <a:extLst>
                <a:ext uri="{FF2B5EF4-FFF2-40B4-BE49-F238E27FC236}">
                  <a16:creationId xmlns:a16="http://schemas.microsoft.com/office/drawing/2014/main" id="{053F7B2D-E457-FC38-274A-83358EBD7C6D}"/>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p>
          </p:txBody>
        </p:sp>
        <p:sp>
          <p:nvSpPr>
            <p:cNvPr id="80" name="Text 9">
              <a:extLst>
                <a:ext uri="{FF2B5EF4-FFF2-40B4-BE49-F238E27FC236}">
                  <a16:creationId xmlns:a16="http://schemas.microsoft.com/office/drawing/2014/main" id="{1E7E8891-7D86-E6E8-CDC5-8A8952AD6647}"/>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82" name="Text 10">
              <a:extLst>
                <a:ext uri="{FF2B5EF4-FFF2-40B4-BE49-F238E27FC236}">
                  <a16:creationId xmlns:a16="http://schemas.microsoft.com/office/drawing/2014/main" id="{B37BCC25-D269-12F7-54CA-E630AB271533}"/>
                </a:ext>
              </a:extLst>
            </p:cNvPr>
            <p:cNvSpPr/>
            <p:nvPr/>
          </p:nvSpPr>
          <p:spPr>
            <a:xfrm>
              <a:off x="1644610" y="2012114"/>
              <a:ext cx="3797410" cy="1553227"/>
            </a:xfrm>
            <a:prstGeom prst="rect">
              <a:avLst/>
            </a:prstGeom>
            <a:noFill/>
            <a:ln/>
          </p:spPr>
          <p:txBody>
            <a:bodyPr wrap="square" lIns="0" tIns="0" rIns="0" bIns="0" rtlCol="0" anchor="t">
              <a:noAutofit/>
            </a:bodyPr>
            <a:lstStyle/>
            <a:p>
              <a:r>
                <a:rPr lang="en-US" sz="2800" b="1" dirty="0">
                  <a:solidFill>
                    <a:srgbClr val="2563A6"/>
                  </a:solidFill>
                  <a:latin typeface="Aptos"/>
                  <a:cs typeface="Arial"/>
                </a:rPr>
                <a:t>OE-09A</a:t>
              </a:r>
              <a:r>
                <a:rPr lang="en-US" sz="2800" b="1" dirty="0">
                  <a:solidFill>
                    <a:srgbClr val="2563A6"/>
                  </a:solidFill>
                  <a:latin typeface="Aptos"/>
                  <a:ea typeface="+mn-lt"/>
                  <a:cs typeface="+mn-lt"/>
                </a:rPr>
                <a:t>  Picking Report Enhancement</a:t>
              </a:r>
              <a:endParaRPr lang="en-US" sz="2800" b="1" dirty="0">
                <a:solidFill>
                  <a:srgbClr val="2563A6"/>
                </a:solidFill>
                <a:latin typeface="Aptos"/>
              </a:endParaRPr>
            </a:p>
          </p:txBody>
        </p:sp>
        <p:sp>
          <p:nvSpPr>
            <p:cNvPr id="87" name="Content Placeholder 37">
              <a:extLst>
                <a:ext uri="{FF2B5EF4-FFF2-40B4-BE49-F238E27FC236}">
                  <a16:creationId xmlns:a16="http://schemas.microsoft.com/office/drawing/2014/main" id="{C036F3E4-CD97-3E60-11D6-35CE43BF0DBE}"/>
                </a:ext>
              </a:extLst>
            </p:cNvPr>
            <p:cNvSpPr txBox="1">
              <a:spLocks/>
            </p:cNvSpPr>
            <p:nvPr/>
          </p:nvSpPr>
          <p:spPr>
            <a:xfrm>
              <a:off x="5636799" y="1964286"/>
              <a:ext cx="5664541" cy="14674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Added the oldest serial received date to the Excel export, regardless of reservation status.</a:t>
              </a:r>
              <a:endParaRPr lang="en-US">
                <a:latin typeface="Aptos"/>
              </a:endParaRPr>
            </a:p>
            <a:p>
              <a:pPr marL="0" indent="0">
                <a:buFont typeface="Arial" panose="020B0604020202020204" pitchFamily="34" charset="0"/>
                <a:buNone/>
              </a:pPr>
              <a:endParaRPr lang="en-CA">
                <a:latin typeface="Aptos"/>
              </a:endParaRPr>
            </a:p>
          </p:txBody>
        </p:sp>
      </p:grpSp>
      <p:pic>
        <p:nvPicPr>
          <p:cNvPr id="5" name="Picture 4">
            <a:extLst>
              <a:ext uri="{FF2B5EF4-FFF2-40B4-BE49-F238E27FC236}">
                <a16:creationId xmlns:a16="http://schemas.microsoft.com/office/drawing/2014/main" id="{97F54633-154F-3A58-F25A-3CFA6A1EF7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424" y="653143"/>
            <a:ext cx="724895" cy="732936"/>
          </a:xfrm>
          <a:prstGeom prst="rect">
            <a:avLst/>
          </a:prstGeom>
        </p:spPr>
      </p:pic>
      <p:pic>
        <p:nvPicPr>
          <p:cNvPr id="2" name="Picture 1">
            <a:extLst>
              <a:ext uri="{FF2B5EF4-FFF2-40B4-BE49-F238E27FC236}">
                <a16:creationId xmlns:a16="http://schemas.microsoft.com/office/drawing/2014/main" id="{29428DDB-7A96-FF7C-C24E-75288245E0C0}"/>
              </a:ext>
            </a:extLst>
          </p:cNvPr>
          <p:cNvPicPr>
            <a:picLocks noChangeAspect="1"/>
          </p:cNvPicPr>
          <p:nvPr/>
        </p:nvPicPr>
        <p:blipFill>
          <a:blip r:embed="rId3"/>
          <a:stretch>
            <a:fillRect/>
          </a:stretch>
        </p:blipFill>
        <p:spPr>
          <a:xfrm>
            <a:off x="828089" y="3564307"/>
            <a:ext cx="8124565" cy="2432920"/>
          </a:xfrm>
          <a:prstGeom prst="rect">
            <a:avLst/>
          </a:prstGeom>
        </p:spPr>
      </p:pic>
    </p:spTree>
    <p:extLst>
      <p:ext uri="{BB962C8B-B14F-4D97-AF65-F5344CB8AC3E}">
        <p14:creationId xmlns:p14="http://schemas.microsoft.com/office/powerpoint/2010/main" val="3848045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21342-286D-B1D1-7B7A-9FA6193D065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64BFAC-3F2D-22D1-DE6E-D590C521B22C}"/>
              </a:ext>
            </a:extLst>
          </p:cNvPr>
          <p:cNvSpPr>
            <a:spLocks noGrp="1"/>
          </p:cNvSpPr>
          <p:nvPr>
            <p:ph type="title"/>
          </p:nvPr>
        </p:nvSpPr>
        <p:spPr>
          <a:xfrm>
            <a:off x="1524000" y="365122"/>
            <a:ext cx="10515600" cy="1325563"/>
          </a:xfrm>
        </p:spPr>
        <p:txBody>
          <a:bodyPr/>
          <a:lstStyle/>
          <a:p>
            <a:r>
              <a:rPr lang="en-US"/>
              <a:t>Shipping</a:t>
            </a:r>
            <a:endParaRPr lang="en-CA"/>
          </a:p>
        </p:txBody>
      </p:sp>
      <p:sp>
        <p:nvSpPr>
          <p:cNvPr id="94" name="Shape 6">
            <a:extLst>
              <a:ext uri="{FF2B5EF4-FFF2-40B4-BE49-F238E27FC236}">
                <a16:creationId xmlns:a16="http://schemas.microsoft.com/office/drawing/2014/main" id="{2B7B97CE-3927-0CC6-4F70-A2092AEA2229}"/>
              </a:ext>
            </a:extLst>
          </p:cNvPr>
          <p:cNvSpPr/>
          <p:nvPr/>
        </p:nvSpPr>
        <p:spPr>
          <a:xfrm>
            <a:off x="1008849" y="1861711"/>
            <a:ext cx="335341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95" name="Shape 7">
            <a:extLst>
              <a:ext uri="{FF2B5EF4-FFF2-40B4-BE49-F238E27FC236}">
                <a16:creationId xmlns:a16="http://schemas.microsoft.com/office/drawing/2014/main" id="{7CD3B90B-EFF8-88AD-03BB-DC87ADC60211}"/>
              </a:ext>
            </a:extLst>
          </p:cNvPr>
          <p:cNvSpPr/>
          <p:nvPr/>
        </p:nvSpPr>
        <p:spPr>
          <a:xfrm>
            <a:off x="958303" y="1861711"/>
            <a:ext cx="82296" cy="982328"/>
          </a:xfrm>
          <a:prstGeom prst="rect">
            <a:avLst/>
          </a:prstGeom>
          <a:solidFill>
            <a:srgbClr val="009900"/>
          </a:solidFill>
          <a:ln w="12700">
            <a:solidFill>
              <a:srgbClr val="2563A6"/>
            </a:solidFill>
            <a:prstDash val="solid"/>
          </a:ln>
        </p:spPr>
        <p:txBody>
          <a:bodyPr/>
          <a:lstStyle/>
          <a:p>
            <a:endParaRPr lang="en-CA">
              <a:solidFill>
                <a:srgbClr val="009900"/>
              </a:solidFill>
            </a:endParaRPr>
          </a:p>
        </p:txBody>
      </p:sp>
      <p:sp>
        <p:nvSpPr>
          <p:cNvPr id="96" name="Shape 8">
            <a:extLst>
              <a:ext uri="{FF2B5EF4-FFF2-40B4-BE49-F238E27FC236}">
                <a16:creationId xmlns:a16="http://schemas.microsoft.com/office/drawing/2014/main" id="{F155C7F8-B66C-987D-1919-E1614D0D22C3}"/>
              </a:ext>
            </a:extLst>
          </p:cNvPr>
          <p:cNvSpPr/>
          <p:nvPr/>
        </p:nvSpPr>
        <p:spPr>
          <a:xfrm>
            <a:off x="1141183" y="2044591"/>
            <a:ext cx="438912" cy="438912"/>
          </a:xfrm>
          <a:prstGeom prst="ellipse">
            <a:avLst/>
          </a:prstGeom>
          <a:solidFill>
            <a:srgbClr val="009900"/>
          </a:solidFill>
          <a:ln w="12700">
            <a:solidFill>
              <a:srgbClr val="2563A6"/>
            </a:solidFill>
            <a:prstDash val="solid"/>
          </a:ln>
        </p:spPr>
        <p:txBody>
          <a:bodyPr/>
          <a:lstStyle/>
          <a:p>
            <a:endParaRPr lang="en-CA">
              <a:highlight>
                <a:srgbClr val="009900"/>
              </a:highlight>
            </a:endParaRPr>
          </a:p>
        </p:txBody>
      </p:sp>
      <p:sp>
        <p:nvSpPr>
          <p:cNvPr id="97" name="Text 9">
            <a:extLst>
              <a:ext uri="{FF2B5EF4-FFF2-40B4-BE49-F238E27FC236}">
                <a16:creationId xmlns:a16="http://schemas.microsoft.com/office/drawing/2014/main" id="{01BA2B86-EFCF-86FF-496E-5D779C83E6FB}"/>
              </a:ext>
            </a:extLst>
          </p:cNvPr>
          <p:cNvSpPr/>
          <p:nvPr/>
        </p:nvSpPr>
        <p:spPr>
          <a:xfrm>
            <a:off x="1141183" y="2044591"/>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98" name="Text 10">
            <a:extLst>
              <a:ext uri="{FF2B5EF4-FFF2-40B4-BE49-F238E27FC236}">
                <a16:creationId xmlns:a16="http://schemas.microsoft.com/office/drawing/2014/main" id="{FDDBE0D6-CEDB-0F43-9771-FA3A22C710C0}"/>
              </a:ext>
            </a:extLst>
          </p:cNvPr>
          <p:cNvSpPr/>
          <p:nvPr/>
        </p:nvSpPr>
        <p:spPr>
          <a:xfrm>
            <a:off x="1708110" y="2017159"/>
            <a:ext cx="3066725" cy="457200"/>
          </a:xfrm>
          <a:prstGeom prst="rect">
            <a:avLst/>
          </a:prstGeom>
          <a:noFill/>
          <a:ln/>
        </p:spPr>
        <p:txBody>
          <a:bodyPr wrap="square" lIns="0" tIns="0" rIns="0" bIns="0" rtlCol="0" anchor="t">
            <a:noAutofit/>
          </a:bodyPr>
          <a:lstStyle/>
          <a:p>
            <a:r>
              <a:rPr lang="en-US" sz="2800" b="1">
                <a:solidFill>
                  <a:srgbClr val="3E8E41"/>
                </a:solidFill>
                <a:latin typeface="Aptos"/>
                <a:ea typeface="+mn-lt"/>
                <a:cs typeface="+mn-lt"/>
              </a:rPr>
              <a:t>Package AI Enhancements</a:t>
            </a:r>
            <a:endParaRPr lang="en-US" b="1">
              <a:latin typeface="Aptos"/>
            </a:endParaRPr>
          </a:p>
          <a:p>
            <a:endParaRPr lang="en-US" sz="2800" b="1">
              <a:latin typeface="Aptos"/>
            </a:endParaRPr>
          </a:p>
          <a:p>
            <a:pPr marL="0" indent="0">
              <a:buNone/>
            </a:pPr>
            <a:endParaRPr lang="en-US" sz="2800" b="1">
              <a:solidFill>
                <a:srgbClr val="009900"/>
              </a:solidFill>
              <a:latin typeface="Aptos"/>
            </a:endParaRPr>
          </a:p>
        </p:txBody>
      </p:sp>
      <p:pic>
        <p:nvPicPr>
          <p:cNvPr id="5" name="Picture 4">
            <a:extLst>
              <a:ext uri="{FF2B5EF4-FFF2-40B4-BE49-F238E27FC236}">
                <a16:creationId xmlns:a16="http://schemas.microsoft.com/office/drawing/2014/main" id="{4DD1B857-B443-7E9F-FFE0-3F02D9FF72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424" y="653143"/>
            <a:ext cx="724895" cy="732936"/>
          </a:xfrm>
          <a:prstGeom prst="rect">
            <a:avLst/>
          </a:prstGeom>
        </p:spPr>
      </p:pic>
      <p:sp>
        <p:nvSpPr>
          <p:cNvPr id="3" name="Content Placeholder 37">
            <a:extLst>
              <a:ext uri="{FF2B5EF4-FFF2-40B4-BE49-F238E27FC236}">
                <a16:creationId xmlns:a16="http://schemas.microsoft.com/office/drawing/2014/main" id="{959919E5-4A64-1216-0785-EADE406DB269}"/>
              </a:ext>
            </a:extLst>
          </p:cNvPr>
          <p:cNvSpPr txBox="1">
            <a:spLocks/>
          </p:cNvSpPr>
          <p:nvPr/>
        </p:nvSpPr>
        <p:spPr>
          <a:xfrm>
            <a:off x="4974225" y="1907136"/>
            <a:ext cx="6188894" cy="88699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Improved service-time calculations and added team-member and driver details to the invoice notepad.</a:t>
            </a:r>
            <a:endParaRPr lang="en-US">
              <a:latin typeface="Aptos"/>
            </a:endParaRPr>
          </a:p>
          <a:p>
            <a:pPr marL="0" indent="0">
              <a:buFont typeface="Arial" panose="020B0604020202020204" pitchFamily="34" charset="0"/>
              <a:buNone/>
            </a:pPr>
            <a:endParaRPr lang="en-CA">
              <a:latin typeface="Aptos"/>
            </a:endParaRPr>
          </a:p>
        </p:txBody>
      </p:sp>
      <p:pic>
        <p:nvPicPr>
          <p:cNvPr id="2" name="Picture 1">
            <a:extLst>
              <a:ext uri="{FF2B5EF4-FFF2-40B4-BE49-F238E27FC236}">
                <a16:creationId xmlns:a16="http://schemas.microsoft.com/office/drawing/2014/main" id="{2E281FBF-FDED-C291-8576-7B03717C3DE4}"/>
              </a:ext>
            </a:extLst>
          </p:cNvPr>
          <p:cNvPicPr>
            <a:picLocks noChangeAspect="1"/>
          </p:cNvPicPr>
          <p:nvPr/>
        </p:nvPicPr>
        <p:blipFill>
          <a:blip r:embed="rId3"/>
          <a:stretch>
            <a:fillRect/>
          </a:stretch>
        </p:blipFill>
        <p:spPr>
          <a:xfrm>
            <a:off x="920141" y="3345167"/>
            <a:ext cx="4621061" cy="2359721"/>
          </a:xfrm>
          <a:prstGeom prst="rect">
            <a:avLst/>
          </a:prstGeom>
        </p:spPr>
      </p:pic>
      <p:pic>
        <p:nvPicPr>
          <p:cNvPr id="7" name="Picture 6">
            <a:extLst>
              <a:ext uri="{FF2B5EF4-FFF2-40B4-BE49-F238E27FC236}">
                <a16:creationId xmlns:a16="http://schemas.microsoft.com/office/drawing/2014/main" id="{6A71B8F4-5ECC-4C01-4219-4A65A2492278}"/>
              </a:ext>
            </a:extLst>
          </p:cNvPr>
          <p:cNvPicPr>
            <a:picLocks noChangeAspect="1"/>
          </p:cNvPicPr>
          <p:nvPr/>
        </p:nvPicPr>
        <p:blipFill>
          <a:blip r:embed="rId4"/>
          <a:stretch>
            <a:fillRect/>
          </a:stretch>
        </p:blipFill>
        <p:spPr>
          <a:xfrm>
            <a:off x="5933174" y="3343061"/>
            <a:ext cx="5220302" cy="2361772"/>
          </a:xfrm>
          <a:prstGeom prst="rect">
            <a:avLst/>
          </a:prstGeom>
        </p:spPr>
      </p:pic>
    </p:spTree>
    <p:extLst>
      <p:ext uri="{BB962C8B-B14F-4D97-AF65-F5344CB8AC3E}">
        <p14:creationId xmlns:p14="http://schemas.microsoft.com/office/powerpoint/2010/main" val="23215340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3E4F62-BDB9-3A46-8055-152C84CF40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66DCFD8-472E-63C0-7195-AC19792CBF02}"/>
              </a:ext>
            </a:extLst>
          </p:cNvPr>
          <p:cNvSpPr>
            <a:spLocks noGrp="1"/>
          </p:cNvSpPr>
          <p:nvPr>
            <p:ph type="title"/>
          </p:nvPr>
        </p:nvSpPr>
        <p:spPr>
          <a:xfrm>
            <a:off x="1524000" y="365122"/>
            <a:ext cx="10515600" cy="1325563"/>
          </a:xfrm>
        </p:spPr>
        <p:txBody>
          <a:bodyPr/>
          <a:lstStyle/>
          <a:p>
            <a:r>
              <a:rPr lang="en-US"/>
              <a:t>Accounting</a:t>
            </a:r>
            <a:endParaRPr lang="en-CA"/>
          </a:p>
        </p:txBody>
      </p:sp>
      <p:grpSp>
        <p:nvGrpSpPr>
          <p:cNvPr id="92" name="Group 91">
            <a:extLst>
              <a:ext uri="{FF2B5EF4-FFF2-40B4-BE49-F238E27FC236}">
                <a16:creationId xmlns:a16="http://schemas.microsoft.com/office/drawing/2014/main" id="{106D0DE8-8747-6D9F-D3E9-37E0635D2365}"/>
              </a:ext>
            </a:extLst>
          </p:cNvPr>
          <p:cNvGrpSpPr/>
          <p:nvPr/>
        </p:nvGrpSpPr>
        <p:grpSpPr>
          <a:xfrm>
            <a:off x="894803" y="1856666"/>
            <a:ext cx="3816532" cy="982328"/>
            <a:chOff x="894803" y="1856666"/>
            <a:chExt cx="3816532" cy="982328"/>
          </a:xfrm>
        </p:grpSpPr>
        <p:sp>
          <p:nvSpPr>
            <p:cNvPr id="74" name="Shape 6">
              <a:extLst>
                <a:ext uri="{FF2B5EF4-FFF2-40B4-BE49-F238E27FC236}">
                  <a16:creationId xmlns:a16="http://schemas.microsoft.com/office/drawing/2014/main" id="{AF04AF9D-FA3E-57F1-50E4-D037C6959169}"/>
                </a:ext>
              </a:extLst>
            </p:cNvPr>
            <p:cNvSpPr/>
            <p:nvPr/>
          </p:nvSpPr>
          <p:spPr>
            <a:xfrm>
              <a:off x="977099" y="1856666"/>
              <a:ext cx="33216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76" name="Shape 7">
              <a:extLst>
                <a:ext uri="{FF2B5EF4-FFF2-40B4-BE49-F238E27FC236}">
                  <a16:creationId xmlns:a16="http://schemas.microsoft.com/office/drawing/2014/main" id="{64756460-A235-649D-F49E-3377959634A1}"/>
                </a:ext>
              </a:extLst>
            </p:cNvPr>
            <p:cNvSpPr/>
            <p:nvPr/>
          </p:nvSpPr>
          <p:spPr>
            <a:xfrm>
              <a:off x="894803" y="1856666"/>
              <a:ext cx="82296" cy="982328"/>
            </a:xfrm>
            <a:prstGeom prst="rect">
              <a:avLst/>
            </a:prstGeom>
            <a:solidFill>
              <a:srgbClr val="2563A6"/>
            </a:solidFill>
            <a:ln w="12700">
              <a:solidFill>
                <a:srgbClr val="2563A6"/>
              </a:solidFill>
              <a:prstDash val="solid"/>
            </a:ln>
          </p:spPr>
          <p:txBody>
            <a:bodyPr/>
            <a:lstStyle/>
            <a:p>
              <a:endParaRPr lang="en-CA"/>
            </a:p>
          </p:txBody>
        </p:sp>
        <p:sp>
          <p:nvSpPr>
            <p:cNvPr id="78" name="Shape 8">
              <a:extLst>
                <a:ext uri="{FF2B5EF4-FFF2-40B4-BE49-F238E27FC236}">
                  <a16:creationId xmlns:a16="http://schemas.microsoft.com/office/drawing/2014/main" id="{CC87FCEC-62E6-A959-5350-8DB1DD92F5DA}"/>
                </a:ext>
              </a:extLst>
            </p:cNvPr>
            <p:cNvSpPr/>
            <p:nvPr/>
          </p:nvSpPr>
          <p:spPr>
            <a:xfrm>
              <a:off x="1077683" y="2039546"/>
              <a:ext cx="438912" cy="438912"/>
            </a:xfrm>
            <a:prstGeom prst="ellipse">
              <a:avLst/>
            </a:prstGeom>
            <a:solidFill>
              <a:srgbClr val="2563A6"/>
            </a:solidFill>
            <a:ln w="12700">
              <a:solidFill>
                <a:srgbClr val="2563A6"/>
              </a:solidFill>
              <a:prstDash val="solid"/>
            </a:ln>
          </p:spPr>
          <p:txBody>
            <a:bodyPr/>
            <a:lstStyle/>
            <a:p>
              <a:endParaRPr lang="en-CA"/>
            </a:p>
          </p:txBody>
        </p:sp>
        <p:sp>
          <p:nvSpPr>
            <p:cNvPr id="80" name="Text 9">
              <a:extLst>
                <a:ext uri="{FF2B5EF4-FFF2-40B4-BE49-F238E27FC236}">
                  <a16:creationId xmlns:a16="http://schemas.microsoft.com/office/drawing/2014/main" id="{F4D850EB-F5FC-8BD2-2517-2864720758CC}"/>
                </a:ext>
              </a:extLst>
            </p:cNvPr>
            <p:cNvSpPr/>
            <p:nvPr/>
          </p:nvSpPr>
          <p:spPr>
            <a:xfrm>
              <a:off x="1077683" y="203954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82" name="Text 10">
              <a:extLst>
                <a:ext uri="{FF2B5EF4-FFF2-40B4-BE49-F238E27FC236}">
                  <a16:creationId xmlns:a16="http://schemas.microsoft.com/office/drawing/2014/main" id="{BFD2F8CA-A1AB-F970-3C43-F27249D42E48}"/>
                </a:ext>
              </a:extLst>
            </p:cNvPr>
            <p:cNvSpPr/>
            <p:nvPr/>
          </p:nvSpPr>
          <p:spPr>
            <a:xfrm>
              <a:off x="1644610" y="2012114"/>
              <a:ext cx="3066725" cy="457200"/>
            </a:xfrm>
            <a:prstGeom prst="rect">
              <a:avLst/>
            </a:prstGeom>
            <a:noFill/>
            <a:ln/>
          </p:spPr>
          <p:txBody>
            <a:bodyPr wrap="square" lIns="0" tIns="0" rIns="0" bIns="0" rtlCol="0" anchor="t">
              <a:noAutofit/>
            </a:bodyPr>
            <a:lstStyle/>
            <a:p>
              <a:r>
                <a:rPr lang="en-US" sz="2800" b="1">
                  <a:solidFill>
                    <a:srgbClr val="2563A6"/>
                  </a:solidFill>
                  <a:latin typeface="Aptos"/>
                  <a:ea typeface="+mn-lt"/>
                  <a:cs typeface="+mn-lt"/>
                </a:rPr>
                <a:t>Avalara Tax Enhancement</a:t>
              </a:r>
              <a:endParaRPr lang="en-US" sz="2800" b="1">
                <a:solidFill>
                  <a:srgbClr val="2563A6"/>
                </a:solidFill>
                <a:latin typeface="Aptos"/>
                <a:cs typeface="Arial"/>
              </a:endParaRPr>
            </a:p>
            <a:p>
              <a:pPr marL="0" indent="0">
                <a:buNone/>
              </a:pPr>
              <a:endParaRPr lang="en-US" sz="2800" b="1">
                <a:solidFill>
                  <a:srgbClr val="2563A6"/>
                </a:solidFill>
                <a:latin typeface="Aptos"/>
              </a:endParaRPr>
            </a:p>
          </p:txBody>
        </p:sp>
      </p:grpSp>
      <p:pic>
        <p:nvPicPr>
          <p:cNvPr id="3" name="Picture 2">
            <a:extLst>
              <a:ext uri="{FF2B5EF4-FFF2-40B4-BE49-F238E27FC236}">
                <a16:creationId xmlns:a16="http://schemas.microsoft.com/office/drawing/2014/main" id="{29750A31-66AC-712C-9ECC-87B575CD4E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379" y="646950"/>
            <a:ext cx="716216" cy="692490"/>
          </a:xfrm>
          <a:prstGeom prst="rect">
            <a:avLst/>
          </a:prstGeom>
        </p:spPr>
      </p:pic>
      <p:sp>
        <p:nvSpPr>
          <p:cNvPr id="2" name="Content Placeholder 37">
            <a:extLst>
              <a:ext uri="{FF2B5EF4-FFF2-40B4-BE49-F238E27FC236}">
                <a16:creationId xmlns:a16="http://schemas.microsoft.com/office/drawing/2014/main" id="{90DDDDD1-62F2-B8F6-F937-62ECA933B190}"/>
              </a:ext>
            </a:extLst>
          </p:cNvPr>
          <p:cNvSpPr txBox="1">
            <a:spLocks/>
          </p:cNvSpPr>
          <p:nvPr/>
        </p:nvSpPr>
        <p:spPr>
          <a:xfrm>
            <a:off x="910225" y="3358746"/>
            <a:ext cx="4280812" cy="8247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Improved tax configuration, invoice synchronization, transaction processing, and reporting.</a:t>
            </a:r>
            <a:r>
              <a:rPr lang="en-US">
                <a:solidFill>
                  <a:srgbClr val="243B53"/>
                </a:solidFill>
                <a:latin typeface="Aptos"/>
              </a:rPr>
              <a:t> </a:t>
            </a:r>
            <a:endParaRPr lang="en-US">
              <a:latin typeface="Aptos"/>
            </a:endParaRPr>
          </a:p>
          <a:p>
            <a:pPr marL="0" indent="0">
              <a:buFont typeface="Arial" panose="020B0604020202020204" pitchFamily="34" charset="0"/>
              <a:buNone/>
            </a:pPr>
            <a:endParaRPr lang="en-CA">
              <a:latin typeface="Aptos"/>
            </a:endParaRPr>
          </a:p>
        </p:txBody>
      </p:sp>
      <p:sp>
        <p:nvSpPr>
          <p:cNvPr id="6" name="TextBox 5">
            <a:extLst>
              <a:ext uri="{FF2B5EF4-FFF2-40B4-BE49-F238E27FC236}">
                <a16:creationId xmlns:a16="http://schemas.microsoft.com/office/drawing/2014/main" id="{BB85B338-EAE2-71AA-89FB-6A1995A29FB4}"/>
              </a:ext>
            </a:extLst>
          </p:cNvPr>
          <p:cNvSpPr txBox="1"/>
          <p:nvPr/>
        </p:nvSpPr>
        <p:spPr>
          <a:xfrm>
            <a:off x="133350" y="6311900"/>
            <a:ext cx="82423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https://help.epass.software/help/Integrations/AvaTaxConfigurationGuide/</a:t>
            </a:r>
          </a:p>
          <a:p>
            <a:pPr algn="ctr"/>
            <a:endParaRPr lang="en-US"/>
          </a:p>
        </p:txBody>
      </p:sp>
      <p:pic>
        <p:nvPicPr>
          <p:cNvPr id="7" name="Picture 6">
            <a:extLst>
              <a:ext uri="{FF2B5EF4-FFF2-40B4-BE49-F238E27FC236}">
                <a16:creationId xmlns:a16="http://schemas.microsoft.com/office/drawing/2014/main" id="{8D2EB492-BD3B-A3FA-9EE6-91B77FF85A93}"/>
              </a:ext>
            </a:extLst>
          </p:cNvPr>
          <p:cNvPicPr>
            <a:picLocks noChangeAspect="1"/>
          </p:cNvPicPr>
          <p:nvPr/>
        </p:nvPicPr>
        <p:blipFill>
          <a:blip r:embed="rId3"/>
          <a:stretch>
            <a:fillRect/>
          </a:stretch>
        </p:blipFill>
        <p:spPr>
          <a:xfrm>
            <a:off x="5651818" y="1851025"/>
            <a:ext cx="5907405" cy="3907790"/>
          </a:xfrm>
          <a:prstGeom prst="rect">
            <a:avLst/>
          </a:prstGeom>
        </p:spPr>
      </p:pic>
      <p:pic>
        <p:nvPicPr>
          <p:cNvPr id="8" name="Picture 7">
            <a:extLst>
              <a:ext uri="{FF2B5EF4-FFF2-40B4-BE49-F238E27FC236}">
                <a16:creationId xmlns:a16="http://schemas.microsoft.com/office/drawing/2014/main" id="{0E309FF3-0677-AE6D-0A25-6932AB4D8568}"/>
              </a:ext>
            </a:extLst>
          </p:cNvPr>
          <p:cNvPicPr>
            <a:picLocks noChangeAspect="1"/>
          </p:cNvPicPr>
          <p:nvPr/>
        </p:nvPicPr>
        <p:blipFill>
          <a:blip r:embed="rId4"/>
          <a:srcRect r="383" b="284"/>
          <a:stretch>
            <a:fillRect/>
          </a:stretch>
        </p:blipFill>
        <p:spPr>
          <a:xfrm>
            <a:off x="4711700" y="2832418"/>
            <a:ext cx="2351982" cy="3164164"/>
          </a:xfrm>
          <a:prstGeom prst="rect">
            <a:avLst/>
          </a:prstGeom>
        </p:spPr>
      </p:pic>
    </p:spTree>
    <p:extLst>
      <p:ext uri="{BB962C8B-B14F-4D97-AF65-F5344CB8AC3E}">
        <p14:creationId xmlns:p14="http://schemas.microsoft.com/office/powerpoint/2010/main" val="6880407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FA52A3-FC6A-1FF3-CC31-EC9930F4800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D27DCC5-569D-3CC8-E55A-7F62C4B79C19}"/>
              </a:ext>
            </a:extLst>
          </p:cNvPr>
          <p:cNvSpPr>
            <a:spLocks noGrp="1"/>
          </p:cNvSpPr>
          <p:nvPr>
            <p:ph type="title"/>
          </p:nvPr>
        </p:nvSpPr>
        <p:spPr>
          <a:xfrm>
            <a:off x="1524000" y="365122"/>
            <a:ext cx="10515600" cy="1325563"/>
          </a:xfrm>
        </p:spPr>
        <p:txBody>
          <a:bodyPr/>
          <a:lstStyle/>
          <a:p>
            <a:r>
              <a:rPr lang="en-US"/>
              <a:t>Accounting</a:t>
            </a:r>
            <a:endParaRPr lang="en-CA"/>
          </a:p>
        </p:txBody>
      </p:sp>
      <p:sp>
        <p:nvSpPr>
          <p:cNvPr id="94" name="Shape 6">
            <a:extLst>
              <a:ext uri="{FF2B5EF4-FFF2-40B4-BE49-F238E27FC236}">
                <a16:creationId xmlns:a16="http://schemas.microsoft.com/office/drawing/2014/main" id="{DF1AB4A4-9FBF-8D54-F8CD-3C46E46DC36E}"/>
              </a:ext>
            </a:extLst>
          </p:cNvPr>
          <p:cNvSpPr/>
          <p:nvPr/>
        </p:nvSpPr>
        <p:spPr>
          <a:xfrm>
            <a:off x="958049" y="1829961"/>
            <a:ext cx="34994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95" name="Shape 7">
            <a:extLst>
              <a:ext uri="{FF2B5EF4-FFF2-40B4-BE49-F238E27FC236}">
                <a16:creationId xmlns:a16="http://schemas.microsoft.com/office/drawing/2014/main" id="{93BE6A3D-27D9-BC93-43E1-75FA15B4A28E}"/>
              </a:ext>
            </a:extLst>
          </p:cNvPr>
          <p:cNvSpPr/>
          <p:nvPr/>
        </p:nvSpPr>
        <p:spPr>
          <a:xfrm>
            <a:off x="907503" y="1829961"/>
            <a:ext cx="82296" cy="982328"/>
          </a:xfrm>
          <a:prstGeom prst="rect">
            <a:avLst/>
          </a:prstGeom>
          <a:solidFill>
            <a:srgbClr val="009900"/>
          </a:solidFill>
          <a:ln w="12700">
            <a:solidFill>
              <a:srgbClr val="2563A6"/>
            </a:solidFill>
            <a:prstDash val="solid"/>
          </a:ln>
        </p:spPr>
        <p:txBody>
          <a:bodyPr/>
          <a:lstStyle/>
          <a:p>
            <a:endParaRPr lang="en-CA">
              <a:solidFill>
                <a:srgbClr val="009900"/>
              </a:solidFill>
            </a:endParaRPr>
          </a:p>
        </p:txBody>
      </p:sp>
      <p:sp>
        <p:nvSpPr>
          <p:cNvPr id="96" name="Shape 8">
            <a:extLst>
              <a:ext uri="{FF2B5EF4-FFF2-40B4-BE49-F238E27FC236}">
                <a16:creationId xmlns:a16="http://schemas.microsoft.com/office/drawing/2014/main" id="{FEB34442-3462-7A1A-5AD0-6A6FC58E7F36}"/>
              </a:ext>
            </a:extLst>
          </p:cNvPr>
          <p:cNvSpPr/>
          <p:nvPr/>
        </p:nvSpPr>
        <p:spPr>
          <a:xfrm>
            <a:off x="1090383" y="2012841"/>
            <a:ext cx="438912" cy="438912"/>
          </a:xfrm>
          <a:prstGeom prst="ellipse">
            <a:avLst/>
          </a:prstGeom>
          <a:solidFill>
            <a:srgbClr val="009900"/>
          </a:solidFill>
          <a:ln w="12700">
            <a:solidFill>
              <a:srgbClr val="2563A6"/>
            </a:solidFill>
            <a:prstDash val="solid"/>
          </a:ln>
        </p:spPr>
        <p:txBody>
          <a:bodyPr/>
          <a:lstStyle/>
          <a:p>
            <a:endParaRPr lang="en-CA">
              <a:highlight>
                <a:srgbClr val="009900"/>
              </a:highlight>
            </a:endParaRPr>
          </a:p>
        </p:txBody>
      </p:sp>
      <p:sp>
        <p:nvSpPr>
          <p:cNvPr id="97" name="Text 9">
            <a:extLst>
              <a:ext uri="{FF2B5EF4-FFF2-40B4-BE49-F238E27FC236}">
                <a16:creationId xmlns:a16="http://schemas.microsoft.com/office/drawing/2014/main" id="{A8E158A2-14D9-F35E-5920-BC250F3713CF}"/>
              </a:ext>
            </a:extLst>
          </p:cNvPr>
          <p:cNvSpPr/>
          <p:nvPr/>
        </p:nvSpPr>
        <p:spPr>
          <a:xfrm>
            <a:off x="1090383" y="2012841"/>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98" name="Text 10">
            <a:extLst>
              <a:ext uri="{FF2B5EF4-FFF2-40B4-BE49-F238E27FC236}">
                <a16:creationId xmlns:a16="http://schemas.microsoft.com/office/drawing/2014/main" id="{D3AE281F-1908-CAC5-3D7D-864C96B36E54}"/>
              </a:ext>
            </a:extLst>
          </p:cNvPr>
          <p:cNvSpPr/>
          <p:nvPr/>
        </p:nvSpPr>
        <p:spPr>
          <a:xfrm>
            <a:off x="1657310" y="1985409"/>
            <a:ext cx="3066725" cy="457200"/>
          </a:xfrm>
          <a:prstGeom prst="rect">
            <a:avLst/>
          </a:prstGeom>
          <a:noFill/>
          <a:ln/>
        </p:spPr>
        <p:txBody>
          <a:bodyPr wrap="square" lIns="0" tIns="0" rIns="0" bIns="0" rtlCol="0" anchor="t">
            <a:noAutofit/>
          </a:bodyPr>
          <a:lstStyle/>
          <a:p>
            <a:r>
              <a:rPr lang="en-US" sz="2800" b="1">
                <a:solidFill>
                  <a:srgbClr val="3E8E41"/>
                </a:solidFill>
                <a:latin typeface="Aptos"/>
                <a:ea typeface="+mn-lt"/>
                <a:cs typeface="+mn-lt"/>
              </a:rPr>
              <a:t>ACH Payment-Type Notes</a:t>
            </a:r>
            <a:endParaRPr lang="en-US" sz="2800" b="1">
              <a:latin typeface="Aptos"/>
            </a:endParaRPr>
          </a:p>
          <a:p>
            <a:endParaRPr lang="en-US" sz="2800" b="1">
              <a:solidFill>
                <a:srgbClr val="3E8E41"/>
              </a:solidFill>
              <a:latin typeface="Aptos"/>
              <a:ea typeface="Aptos" pitchFamily="34" charset="-122"/>
              <a:cs typeface="Aptos" pitchFamily="34" charset="-120"/>
            </a:endParaRPr>
          </a:p>
          <a:p>
            <a:endParaRPr lang="en-US" sz="2800" b="1">
              <a:latin typeface="Aptos"/>
            </a:endParaRPr>
          </a:p>
          <a:p>
            <a:pPr marL="0" indent="0">
              <a:buNone/>
            </a:pPr>
            <a:endParaRPr lang="en-US" sz="2800" b="1">
              <a:solidFill>
                <a:srgbClr val="009900"/>
              </a:solidFill>
              <a:latin typeface="Aptos"/>
            </a:endParaRPr>
          </a:p>
        </p:txBody>
      </p:sp>
      <p:pic>
        <p:nvPicPr>
          <p:cNvPr id="3" name="Picture 2">
            <a:extLst>
              <a:ext uri="{FF2B5EF4-FFF2-40B4-BE49-F238E27FC236}">
                <a16:creationId xmlns:a16="http://schemas.microsoft.com/office/drawing/2014/main" id="{58CC1066-9339-8E2E-4EC3-9A577B8639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379" y="646950"/>
            <a:ext cx="716216" cy="692490"/>
          </a:xfrm>
          <a:prstGeom prst="rect">
            <a:avLst/>
          </a:prstGeom>
        </p:spPr>
      </p:pic>
      <p:sp>
        <p:nvSpPr>
          <p:cNvPr id="5" name="Content Placeholder 37">
            <a:extLst>
              <a:ext uri="{FF2B5EF4-FFF2-40B4-BE49-F238E27FC236}">
                <a16:creationId xmlns:a16="http://schemas.microsoft.com/office/drawing/2014/main" id="{E9A00839-939D-1ADE-5E5C-A8638737CCBB}"/>
              </a:ext>
            </a:extLst>
          </p:cNvPr>
          <p:cNvSpPr txBox="1">
            <a:spLocks/>
          </p:cNvSpPr>
          <p:nvPr/>
        </p:nvSpPr>
        <p:spPr>
          <a:xfrm>
            <a:off x="5031375" y="1936346"/>
            <a:ext cx="6260742" cy="8247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Appends ACH payment-type descriptions retrieved from AR History.</a:t>
            </a:r>
            <a:endParaRPr lang="en-US">
              <a:latin typeface="Aptos"/>
            </a:endParaRPr>
          </a:p>
          <a:p>
            <a:pPr marL="0" indent="0">
              <a:buNone/>
            </a:pPr>
            <a:r>
              <a:rPr lang="en-US">
                <a:solidFill>
                  <a:srgbClr val="243B53"/>
                </a:solidFill>
                <a:latin typeface="Aptos"/>
                <a:ea typeface="Aptos" pitchFamily="34" charset="-122"/>
                <a:cs typeface="Aptos" pitchFamily="34" charset="-120"/>
              </a:rPr>
              <a:t> </a:t>
            </a:r>
            <a:endParaRPr lang="en-US">
              <a:latin typeface="Aptos"/>
            </a:endParaRPr>
          </a:p>
          <a:p>
            <a:pPr marL="0" indent="0">
              <a:buFont typeface="Arial" panose="020B0604020202020204" pitchFamily="34" charset="0"/>
              <a:buNone/>
            </a:pPr>
            <a:endParaRPr lang="en-CA">
              <a:latin typeface="Aptos"/>
            </a:endParaRPr>
          </a:p>
        </p:txBody>
      </p:sp>
      <p:pic>
        <p:nvPicPr>
          <p:cNvPr id="6" name="Picture 5">
            <a:extLst>
              <a:ext uri="{FF2B5EF4-FFF2-40B4-BE49-F238E27FC236}">
                <a16:creationId xmlns:a16="http://schemas.microsoft.com/office/drawing/2014/main" id="{9673AE99-6B31-AEE9-FAE4-264E6504E2DF}"/>
              </a:ext>
            </a:extLst>
          </p:cNvPr>
          <p:cNvPicPr>
            <a:picLocks noChangeAspect="1"/>
          </p:cNvPicPr>
          <p:nvPr/>
        </p:nvPicPr>
        <p:blipFill>
          <a:blip r:embed="rId3"/>
          <a:stretch>
            <a:fillRect/>
          </a:stretch>
        </p:blipFill>
        <p:spPr>
          <a:xfrm>
            <a:off x="1502227" y="3079066"/>
            <a:ext cx="6277431" cy="3109239"/>
          </a:xfrm>
          <a:prstGeom prst="rect">
            <a:avLst/>
          </a:prstGeom>
        </p:spPr>
      </p:pic>
    </p:spTree>
    <p:extLst>
      <p:ext uri="{BB962C8B-B14F-4D97-AF65-F5344CB8AC3E}">
        <p14:creationId xmlns:p14="http://schemas.microsoft.com/office/powerpoint/2010/main" val="2932004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911D8-187E-5C88-CB6B-45F7DDF5607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009606-D279-296D-E1BB-9929720F17C2}"/>
              </a:ext>
            </a:extLst>
          </p:cNvPr>
          <p:cNvSpPr>
            <a:spLocks noGrp="1"/>
          </p:cNvSpPr>
          <p:nvPr>
            <p:ph type="title"/>
          </p:nvPr>
        </p:nvSpPr>
        <p:spPr>
          <a:xfrm>
            <a:off x="1524000" y="365122"/>
            <a:ext cx="10515600" cy="1325563"/>
          </a:xfrm>
        </p:spPr>
        <p:txBody>
          <a:bodyPr/>
          <a:lstStyle/>
          <a:p>
            <a:r>
              <a:rPr lang="en-US"/>
              <a:t>Accounting</a:t>
            </a:r>
            <a:endParaRPr lang="en-CA"/>
          </a:p>
        </p:txBody>
      </p:sp>
      <p:sp>
        <p:nvSpPr>
          <p:cNvPr id="113" name="Shape 6">
            <a:extLst>
              <a:ext uri="{FF2B5EF4-FFF2-40B4-BE49-F238E27FC236}">
                <a16:creationId xmlns:a16="http://schemas.microsoft.com/office/drawing/2014/main" id="{C959AD47-A04F-6E75-A4E0-0968D7D8B25B}"/>
              </a:ext>
            </a:extLst>
          </p:cNvPr>
          <p:cNvSpPr/>
          <p:nvPr/>
        </p:nvSpPr>
        <p:spPr>
          <a:xfrm>
            <a:off x="932649" y="1828726"/>
            <a:ext cx="3562968" cy="982328"/>
          </a:xfrm>
          <a:prstGeom prst="roundRect">
            <a:avLst>
              <a:gd name="adj" fmla="val 2264"/>
            </a:avLst>
          </a:prstGeom>
          <a:solidFill>
            <a:srgbClr val="FFFFFF"/>
          </a:solidFill>
          <a:ln w="10160">
            <a:solidFill>
              <a:srgbClr val="D9E2EC"/>
            </a:solidFill>
            <a:prstDash val="solid"/>
          </a:ln>
          <a:effectLst>
            <a:outerShdw blurRad="15240" dist="6350" dir="2700000" algn="bl" rotWithShape="0">
              <a:srgbClr val="000000">
                <a:alpha val="11000"/>
              </a:srgbClr>
            </a:outerShdw>
          </a:effectLst>
        </p:spPr>
        <p:txBody>
          <a:bodyPr/>
          <a:lstStyle/>
          <a:p>
            <a:endParaRPr lang="en-CA"/>
          </a:p>
        </p:txBody>
      </p:sp>
      <p:sp>
        <p:nvSpPr>
          <p:cNvPr id="115" name="Shape 7">
            <a:extLst>
              <a:ext uri="{FF2B5EF4-FFF2-40B4-BE49-F238E27FC236}">
                <a16:creationId xmlns:a16="http://schemas.microsoft.com/office/drawing/2014/main" id="{5524B3D0-6D93-3E04-E7D5-61D4A2C2F932}"/>
              </a:ext>
            </a:extLst>
          </p:cNvPr>
          <p:cNvSpPr/>
          <p:nvPr/>
        </p:nvSpPr>
        <p:spPr>
          <a:xfrm>
            <a:off x="882103" y="1828726"/>
            <a:ext cx="82296" cy="982328"/>
          </a:xfrm>
          <a:prstGeom prst="rect">
            <a:avLst/>
          </a:prstGeom>
          <a:solidFill>
            <a:srgbClr val="F59323"/>
          </a:solidFill>
          <a:ln w="12700">
            <a:solidFill>
              <a:srgbClr val="2563A6"/>
            </a:solidFill>
            <a:prstDash val="solid"/>
          </a:ln>
        </p:spPr>
        <p:txBody>
          <a:bodyPr/>
          <a:lstStyle/>
          <a:p>
            <a:endParaRPr lang="en-CA">
              <a:solidFill>
                <a:srgbClr val="009900"/>
              </a:solidFill>
            </a:endParaRPr>
          </a:p>
        </p:txBody>
      </p:sp>
      <p:sp>
        <p:nvSpPr>
          <p:cNvPr id="117" name="Shape 8">
            <a:extLst>
              <a:ext uri="{FF2B5EF4-FFF2-40B4-BE49-F238E27FC236}">
                <a16:creationId xmlns:a16="http://schemas.microsoft.com/office/drawing/2014/main" id="{21877126-05BE-5A52-35DE-98DBE475E66D}"/>
              </a:ext>
            </a:extLst>
          </p:cNvPr>
          <p:cNvSpPr/>
          <p:nvPr/>
        </p:nvSpPr>
        <p:spPr>
          <a:xfrm>
            <a:off x="1064983" y="2011606"/>
            <a:ext cx="438912" cy="438912"/>
          </a:xfrm>
          <a:prstGeom prst="ellipse">
            <a:avLst/>
          </a:prstGeom>
          <a:solidFill>
            <a:srgbClr val="F59323"/>
          </a:solidFill>
          <a:ln w="12700">
            <a:solidFill>
              <a:srgbClr val="2563A6"/>
            </a:solidFill>
            <a:prstDash val="solid"/>
          </a:ln>
        </p:spPr>
        <p:txBody>
          <a:bodyPr/>
          <a:lstStyle/>
          <a:p>
            <a:endParaRPr lang="en-CA">
              <a:highlight>
                <a:srgbClr val="009900"/>
              </a:highlight>
            </a:endParaRPr>
          </a:p>
        </p:txBody>
      </p:sp>
      <p:sp>
        <p:nvSpPr>
          <p:cNvPr id="119" name="Text 9">
            <a:extLst>
              <a:ext uri="{FF2B5EF4-FFF2-40B4-BE49-F238E27FC236}">
                <a16:creationId xmlns:a16="http://schemas.microsoft.com/office/drawing/2014/main" id="{F7C3900C-5B8F-F062-190B-8CD3CE307694}"/>
              </a:ext>
            </a:extLst>
          </p:cNvPr>
          <p:cNvSpPr/>
          <p:nvPr/>
        </p:nvSpPr>
        <p:spPr>
          <a:xfrm>
            <a:off x="1064983" y="201160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21" name="Text 10">
            <a:extLst>
              <a:ext uri="{FF2B5EF4-FFF2-40B4-BE49-F238E27FC236}">
                <a16:creationId xmlns:a16="http://schemas.microsoft.com/office/drawing/2014/main" id="{D49A0B5C-CB0F-F4A3-8635-8B81A900CDF8}"/>
              </a:ext>
            </a:extLst>
          </p:cNvPr>
          <p:cNvSpPr/>
          <p:nvPr/>
        </p:nvSpPr>
        <p:spPr>
          <a:xfrm>
            <a:off x="1631910" y="1984174"/>
            <a:ext cx="3066725" cy="457200"/>
          </a:xfrm>
          <a:prstGeom prst="rect">
            <a:avLst/>
          </a:prstGeom>
          <a:noFill/>
          <a:ln/>
        </p:spPr>
        <p:txBody>
          <a:bodyPr wrap="square" lIns="0" tIns="0" rIns="0" bIns="0" rtlCol="0" anchor="t">
            <a:noAutofit/>
          </a:bodyPr>
          <a:lstStyle/>
          <a:p>
            <a:r>
              <a:rPr lang="en-US" sz="2800" b="1" err="1">
                <a:solidFill>
                  <a:srgbClr val="F59323"/>
                </a:solidFill>
                <a:ea typeface="+mn-lt"/>
                <a:cs typeface="+mn-lt"/>
              </a:rPr>
              <a:t>ClaimWorks</a:t>
            </a:r>
            <a:r>
              <a:rPr lang="en-US" sz="2800" b="1">
                <a:solidFill>
                  <a:srgbClr val="F59323"/>
                </a:solidFill>
                <a:ea typeface="+mn-lt"/>
                <a:cs typeface="+mn-lt"/>
              </a:rPr>
              <a:t> Enhancements</a:t>
            </a:r>
            <a:endParaRPr lang="en-US" b="1"/>
          </a:p>
          <a:p>
            <a:endParaRPr lang="en-US" sz="2800" b="1">
              <a:solidFill>
                <a:srgbClr val="F59323"/>
              </a:solidFill>
              <a:latin typeface="Aptos" panose="020B0004020202020204" pitchFamily="34" charset="0"/>
            </a:endParaRPr>
          </a:p>
          <a:p>
            <a:pPr marL="0" indent="0">
              <a:buNone/>
            </a:pPr>
            <a:endParaRPr lang="en-US" sz="2800" b="1">
              <a:solidFill>
                <a:srgbClr val="009900"/>
              </a:solidFill>
            </a:endParaRPr>
          </a:p>
        </p:txBody>
      </p:sp>
      <p:sp>
        <p:nvSpPr>
          <p:cNvPr id="123" name="Content Placeholder 37">
            <a:extLst>
              <a:ext uri="{FF2B5EF4-FFF2-40B4-BE49-F238E27FC236}">
                <a16:creationId xmlns:a16="http://schemas.microsoft.com/office/drawing/2014/main" id="{50EFCEF8-610D-8E47-4BFE-EF0181CEF81E}"/>
              </a:ext>
            </a:extLst>
          </p:cNvPr>
          <p:cNvSpPr txBox="1">
            <a:spLocks/>
          </p:cNvSpPr>
          <p:nvPr/>
        </p:nvSpPr>
        <p:spPr>
          <a:xfrm>
            <a:off x="5171075" y="1828396"/>
            <a:ext cx="6260742" cy="8247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solidFill>
                  <a:srgbClr val="243B53"/>
                </a:solidFill>
                <a:latin typeface="Aptos"/>
                <a:ea typeface="+mn-lt"/>
                <a:cs typeface="+mn-lt"/>
              </a:rPr>
              <a:t>Added configurable mileage export and automatic Job Status updates after claim submission.</a:t>
            </a:r>
            <a:endParaRPr lang="en-US">
              <a:latin typeface="Aptos"/>
            </a:endParaRPr>
          </a:p>
          <a:p>
            <a:pPr marL="0" indent="0">
              <a:buNone/>
            </a:pPr>
            <a:r>
              <a:rPr lang="en-US">
                <a:solidFill>
                  <a:srgbClr val="243B53"/>
                </a:solidFill>
                <a:latin typeface="Aptos"/>
                <a:ea typeface="Aptos" pitchFamily="34" charset="-122"/>
                <a:cs typeface="Aptos" pitchFamily="34" charset="-120"/>
              </a:rPr>
              <a:t> </a:t>
            </a:r>
            <a:endParaRPr lang="en-US">
              <a:latin typeface="Aptos"/>
            </a:endParaRPr>
          </a:p>
          <a:p>
            <a:pPr marL="0" indent="0">
              <a:buFont typeface="Arial" panose="020B0604020202020204" pitchFamily="34" charset="0"/>
              <a:buNone/>
            </a:pPr>
            <a:endParaRPr lang="en-CA">
              <a:latin typeface="Aptos"/>
            </a:endParaRPr>
          </a:p>
        </p:txBody>
      </p:sp>
      <p:pic>
        <p:nvPicPr>
          <p:cNvPr id="3" name="Picture 2">
            <a:extLst>
              <a:ext uri="{FF2B5EF4-FFF2-40B4-BE49-F238E27FC236}">
                <a16:creationId xmlns:a16="http://schemas.microsoft.com/office/drawing/2014/main" id="{24B46D5C-8F0F-9220-8F57-1E839A3E62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379" y="646950"/>
            <a:ext cx="716216" cy="692490"/>
          </a:xfrm>
          <a:prstGeom prst="rect">
            <a:avLst/>
          </a:prstGeom>
        </p:spPr>
      </p:pic>
      <p:pic>
        <p:nvPicPr>
          <p:cNvPr id="2" name="Picture 1">
            <a:extLst>
              <a:ext uri="{FF2B5EF4-FFF2-40B4-BE49-F238E27FC236}">
                <a16:creationId xmlns:a16="http://schemas.microsoft.com/office/drawing/2014/main" id="{1F3EDD3C-8308-8A91-6F07-53702FEE72C2}"/>
              </a:ext>
            </a:extLst>
          </p:cNvPr>
          <p:cNvPicPr>
            <a:picLocks noChangeAspect="1"/>
          </p:cNvPicPr>
          <p:nvPr/>
        </p:nvPicPr>
        <p:blipFill>
          <a:blip r:embed="rId3"/>
          <a:stretch>
            <a:fillRect/>
          </a:stretch>
        </p:blipFill>
        <p:spPr>
          <a:xfrm>
            <a:off x="958084" y="3427413"/>
            <a:ext cx="5371005" cy="2893519"/>
          </a:xfrm>
          <a:prstGeom prst="rect">
            <a:avLst/>
          </a:prstGeom>
        </p:spPr>
      </p:pic>
    </p:spTree>
    <p:extLst>
      <p:ext uri="{BB962C8B-B14F-4D97-AF65-F5344CB8AC3E}">
        <p14:creationId xmlns:p14="http://schemas.microsoft.com/office/powerpoint/2010/main" val="6538693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913AE-1091-B715-D816-FE742A3925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F4D6E2-B635-6051-D4DB-8E9407F79F1D}"/>
              </a:ext>
            </a:extLst>
          </p:cNvPr>
          <p:cNvSpPr>
            <a:spLocks noGrp="1"/>
          </p:cNvSpPr>
          <p:nvPr>
            <p:ph type="title"/>
          </p:nvPr>
        </p:nvSpPr>
        <p:spPr>
          <a:xfrm>
            <a:off x="1524000" y="365122"/>
            <a:ext cx="10515600" cy="1325563"/>
          </a:xfrm>
        </p:spPr>
        <p:txBody>
          <a:bodyPr/>
          <a:lstStyle/>
          <a:p>
            <a:r>
              <a:rPr lang="en-US" dirty="0"/>
              <a:t>Full list of updates</a:t>
            </a:r>
            <a:endParaRPr lang="en-CA" dirty="0"/>
          </a:p>
        </p:txBody>
      </p:sp>
      <p:sp>
        <p:nvSpPr>
          <p:cNvPr id="115" name="Shape 7">
            <a:extLst>
              <a:ext uri="{FF2B5EF4-FFF2-40B4-BE49-F238E27FC236}">
                <a16:creationId xmlns:a16="http://schemas.microsoft.com/office/drawing/2014/main" id="{A01B35ED-7AD3-2A8E-FD26-C5AE749A5720}"/>
              </a:ext>
            </a:extLst>
          </p:cNvPr>
          <p:cNvSpPr/>
          <p:nvPr/>
        </p:nvSpPr>
        <p:spPr>
          <a:xfrm>
            <a:off x="882103" y="1828726"/>
            <a:ext cx="82296" cy="982328"/>
          </a:xfrm>
          <a:prstGeom prst="rect">
            <a:avLst/>
          </a:prstGeom>
          <a:solidFill>
            <a:srgbClr val="F59323"/>
          </a:solidFill>
          <a:ln w="12700">
            <a:solidFill>
              <a:srgbClr val="2563A6"/>
            </a:solidFill>
            <a:prstDash val="solid"/>
          </a:ln>
        </p:spPr>
        <p:txBody>
          <a:bodyPr/>
          <a:lstStyle/>
          <a:p>
            <a:endParaRPr lang="en-CA">
              <a:solidFill>
                <a:srgbClr val="009900"/>
              </a:solidFill>
            </a:endParaRPr>
          </a:p>
        </p:txBody>
      </p:sp>
      <p:sp>
        <p:nvSpPr>
          <p:cNvPr id="117" name="Shape 8">
            <a:extLst>
              <a:ext uri="{FF2B5EF4-FFF2-40B4-BE49-F238E27FC236}">
                <a16:creationId xmlns:a16="http://schemas.microsoft.com/office/drawing/2014/main" id="{73479D3C-6E19-A95E-7BA2-2A2695C897E8}"/>
              </a:ext>
            </a:extLst>
          </p:cNvPr>
          <p:cNvSpPr/>
          <p:nvPr/>
        </p:nvSpPr>
        <p:spPr>
          <a:xfrm>
            <a:off x="1064983" y="2011606"/>
            <a:ext cx="438912" cy="438912"/>
          </a:xfrm>
          <a:prstGeom prst="ellipse">
            <a:avLst/>
          </a:prstGeom>
          <a:solidFill>
            <a:srgbClr val="F59323"/>
          </a:solidFill>
          <a:ln w="12700">
            <a:solidFill>
              <a:srgbClr val="2563A6"/>
            </a:solidFill>
            <a:prstDash val="solid"/>
          </a:ln>
        </p:spPr>
        <p:txBody>
          <a:bodyPr/>
          <a:lstStyle/>
          <a:p>
            <a:endParaRPr lang="en-CA">
              <a:highlight>
                <a:srgbClr val="009900"/>
              </a:highlight>
            </a:endParaRPr>
          </a:p>
        </p:txBody>
      </p:sp>
      <p:sp>
        <p:nvSpPr>
          <p:cNvPr id="119" name="Text 9">
            <a:extLst>
              <a:ext uri="{FF2B5EF4-FFF2-40B4-BE49-F238E27FC236}">
                <a16:creationId xmlns:a16="http://schemas.microsoft.com/office/drawing/2014/main" id="{8CDE435C-A099-8627-C8A3-8C2119F5ED1A}"/>
              </a:ext>
            </a:extLst>
          </p:cNvPr>
          <p:cNvSpPr/>
          <p:nvPr/>
        </p:nvSpPr>
        <p:spPr>
          <a:xfrm>
            <a:off x="1064983" y="2011606"/>
            <a:ext cx="438912" cy="438912"/>
          </a:xfrm>
          <a:prstGeom prst="rect">
            <a:avLst/>
          </a:prstGeom>
          <a:noFill/>
          <a:ln/>
        </p:spPr>
        <p:txBody>
          <a:bodyPr wrap="square" lIns="0" tIns="0" rIns="0" bIns="0" rtlCol="0" anchor="ctr">
            <a:normAutofit/>
          </a:bodyPr>
          <a:lstStyle/>
          <a:p>
            <a:pPr marL="0" indent="0" algn="ctr">
              <a:buNone/>
            </a:pPr>
            <a:r>
              <a:rPr lang="en-US" sz="1600" b="1">
                <a:solidFill>
                  <a:srgbClr val="FFFFFF"/>
                </a:solidFill>
                <a:latin typeface="Aptos" pitchFamily="34" charset="0"/>
                <a:ea typeface="Aptos" pitchFamily="34" charset="-122"/>
                <a:cs typeface="Aptos" pitchFamily="34" charset="-120"/>
              </a:rPr>
              <a:t>✓</a:t>
            </a:r>
            <a:endParaRPr lang="en-US" sz="1600"/>
          </a:p>
        </p:txBody>
      </p:sp>
      <p:sp>
        <p:nvSpPr>
          <p:cNvPr id="121" name="Text 10">
            <a:extLst>
              <a:ext uri="{FF2B5EF4-FFF2-40B4-BE49-F238E27FC236}">
                <a16:creationId xmlns:a16="http://schemas.microsoft.com/office/drawing/2014/main" id="{A557A746-479C-6910-4C5C-CB2A580D3E2E}"/>
              </a:ext>
            </a:extLst>
          </p:cNvPr>
          <p:cNvSpPr/>
          <p:nvPr/>
        </p:nvSpPr>
        <p:spPr>
          <a:xfrm>
            <a:off x="1631910" y="1984174"/>
            <a:ext cx="3066725" cy="457200"/>
          </a:xfrm>
          <a:prstGeom prst="rect">
            <a:avLst/>
          </a:prstGeom>
          <a:noFill/>
          <a:ln/>
        </p:spPr>
        <p:txBody>
          <a:bodyPr wrap="square" lIns="0" tIns="0" rIns="0" bIns="0" rtlCol="0" anchor="t">
            <a:noAutofit/>
          </a:bodyPr>
          <a:lstStyle/>
          <a:p>
            <a:r>
              <a:rPr lang="en-US" sz="2800" b="1" dirty="0">
                <a:solidFill>
                  <a:srgbClr val="F59323"/>
                </a:solidFill>
                <a:ea typeface="+mn-lt"/>
                <a:cs typeface="+mn-lt"/>
              </a:rPr>
              <a:t>EPASS Updates List</a:t>
            </a:r>
            <a:endParaRPr lang="en-US" dirty="0"/>
          </a:p>
          <a:p>
            <a:endParaRPr lang="en-US" sz="2800" b="1">
              <a:solidFill>
                <a:srgbClr val="F59323"/>
              </a:solidFill>
              <a:latin typeface="Aptos" panose="020B0004020202020204" pitchFamily="34" charset="0"/>
            </a:endParaRPr>
          </a:p>
          <a:p>
            <a:pPr marL="0" indent="0">
              <a:buNone/>
            </a:pPr>
            <a:endParaRPr lang="en-US" sz="2800" b="1">
              <a:solidFill>
                <a:srgbClr val="009900"/>
              </a:solidFill>
            </a:endParaRPr>
          </a:p>
        </p:txBody>
      </p:sp>
      <p:sp>
        <p:nvSpPr>
          <p:cNvPr id="123" name="Content Placeholder 37">
            <a:extLst>
              <a:ext uri="{FF2B5EF4-FFF2-40B4-BE49-F238E27FC236}">
                <a16:creationId xmlns:a16="http://schemas.microsoft.com/office/drawing/2014/main" id="{BED2F8EF-AA3C-6594-F112-A13D608B5B42}"/>
              </a:ext>
            </a:extLst>
          </p:cNvPr>
          <p:cNvSpPr txBox="1">
            <a:spLocks/>
          </p:cNvSpPr>
          <p:nvPr/>
        </p:nvSpPr>
        <p:spPr>
          <a:xfrm>
            <a:off x="5171075" y="1828396"/>
            <a:ext cx="6260742" cy="82476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solidFill>
                  <a:srgbClr val="243B53"/>
                </a:solidFill>
                <a:latin typeface="Aptos"/>
                <a:ea typeface="+mn-lt"/>
                <a:cs typeface="+mn-lt"/>
              </a:rPr>
              <a:t>Access the full updates list any time from the EPASS Help menu</a:t>
            </a:r>
            <a:endParaRPr lang="en-US" dirty="0"/>
          </a:p>
          <a:p>
            <a:pPr marL="0" indent="0">
              <a:buNone/>
            </a:pPr>
            <a:r>
              <a:rPr lang="en-US" dirty="0">
                <a:solidFill>
                  <a:srgbClr val="243B53"/>
                </a:solidFill>
                <a:latin typeface="Aptos"/>
                <a:ea typeface="Aptos" pitchFamily="34" charset="-122"/>
                <a:cs typeface="Aptos" pitchFamily="34" charset="-120"/>
              </a:rPr>
              <a:t> </a:t>
            </a:r>
            <a:endParaRPr lang="en-US" dirty="0">
              <a:latin typeface="Aptos"/>
            </a:endParaRPr>
          </a:p>
          <a:p>
            <a:pPr marL="0" indent="0">
              <a:buFont typeface="Arial" panose="020B0604020202020204" pitchFamily="34" charset="0"/>
              <a:buNone/>
            </a:pPr>
            <a:endParaRPr lang="en-CA">
              <a:latin typeface="Aptos"/>
            </a:endParaRPr>
          </a:p>
        </p:txBody>
      </p:sp>
      <p:pic>
        <p:nvPicPr>
          <p:cNvPr id="3" name="Picture 2">
            <a:extLst>
              <a:ext uri="{FF2B5EF4-FFF2-40B4-BE49-F238E27FC236}">
                <a16:creationId xmlns:a16="http://schemas.microsoft.com/office/drawing/2014/main" id="{5DA85C73-1006-47DE-321A-524414578F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379" y="646950"/>
            <a:ext cx="716216" cy="692490"/>
          </a:xfrm>
          <a:prstGeom prst="rect">
            <a:avLst/>
          </a:prstGeom>
        </p:spPr>
      </p:pic>
      <p:pic>
        <p:nvPicPr>
          <p:cNvPr id="5" name="Picture 4">
            <a:extLst>
              <a:ext uri="{FF2B5EF4-FFF2-40B4-BE49-F238E27FC236}">
                <a16:creationId xmlns:a16="http://schemas.microsoft.com/office/drawing/2014/main" id="{8C0F57BC-61A0-A2A8-CC42-2FA16A277F1A}"/>
              </a:ext>
            </a:extLst>
          </p:cNvPr>
          <p:cNvPicPr>
            <a:picLocks noChangeAspect="1"/>
          </p:cNvPicPr>
          <p:nvPr/>
        </p:nvPicPr>
        <p:blipFill>
          <a:blip r:embed="rId3"/>
          <a:stretch>
            <a:fillRect/>
          </a:stretch>
        </p:blipFill>
        <p:spPr>
          <a:xfrm>
            <a:off x="1066605" y="3594317"/>
            <a:ext cx="2543175" cy="1924050"/>
          </a:xfrm>
          <a:prstGeom prst="rect">
            <a:avLst/>
          </a:prstGeom>
        </p:spPr>
      </p:pic>
    </p:spTree>
    <p:extLst>
      <p:ext uri="{BB962C8B-B14F-4D97-AF65-F5344CB8AC3E}">
        <p14:creationId xmlns:p14="http://schemas.microsoft.com/office/powerpoint/2010/main" val="1131610560"/>
      </p:ext>
    </p:extLst>
  </p:cSld>
  <p:clrMapOvr>
    <a:masterClrMapping/>
  </p:clrMapOvr>
</p:sld>
</file>

<file path=ppt/theme/theme1.xml><?xml version="1.0" encoding="utf-8"?>
<a:theme xmlns:a="http://schemas.openxmlformats.org/drawingml/2006/main" name="Office Theme">
  <a:themeElements>
    <a:clrScheme name="EPASS">
      <a:dk1>
        <a:srgbClr val="203351"/>
      </a:dk1>
      <a:lt1>
        <a:srgbClr val="FFFFFF"/>
      </a:lt1>
      <a:dk2>
        <a:srgbClr val="E4E4E4"/>
      </a:dk2>
      <a:lt2>
        <a:srgbClr val="89711E"/>
      </a:lt2>
      <a:accent1>
        <a:srgbClr val="203351"/>
      </a:accent1>
      <a:accent2>
        <a:srgbClr val="F26522"/>
      </a:accent2>
      <a:accent3>
        <a:srgbClr val="513D20"/>
      </a:accent3>
      <a:accent4>
        <a:srgbClr val="F4EC57"/>
      </a:accent4>
      <a:accent5>
        <a:srgbClr val="C1D4F2"/>
      </a:accent5>
      <a:accent6>
        <a:srgbClr val="228FF2"/>
      </a:accent6>
      <a:hlink>
        <a:srgbClr val="1E3A89"/>
      </a:hlink>
      <a:folHlink>
        <a:srgbClr val="F2652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UC2025 PPT Template" id="{E75580FA-CB6F-46FA-B76B-375142045992}" vid="{8004C9F0-E925-4C57-B55C-72058CF5F1C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igrationWizIdVersion xmlns="62810902-7235-4a19-9022-958da887505c" xsi:nil="true"/>
    <TaxCatchAll xmlns="d72d9dfa-40d3-4b78-8db2-fe4df4730a2c" xsi:nil="true"/>
    <lcf76f155ced4ddcb4097134ff3c332f xmlns="62810902-7235-4a19-9022-958da887505c">
      <Terms xmlns="http://schemas.microsoft.com/office/infopath/2007/PartnerControls"/>
    </lcf76f155ced4ddcb4097134ff3c332f>
    <MigrationWizIdPermissions xmlns="62810902-7235-4a19-9022-958da887505c" xsi:nil="true"/>
    <MigrationWizId xmlns="62810902-7235-4a19-9022-958da887505c"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DE87F375DAE8D49B30C7D073AF46135" ma:contentTypeVersion="15" ma:contentTypeDescription="Create a new document." ma:contentTypeScope="" ma:versionID="1c991eab3dcd3ad4b689984b4e85da80">
  <xsd:schema xmlns:xsd="http://www.w3.org/2001/XMLSchema" xmlns:xs="http://www.w3.org/2001/XMLSchema" xmlns:p="http://schemas.microsoft.com/office/2006/metadata/properties" xmlns:ns2="62810902-7235-4a19-9022-958da887505c" xmlns:ns3="d72d9dfa-40d3-4b78-8db2-fe4df4730a2c" targetNamespace="http://schemas.microsoft.com/office/2006/metadata/properties" ma:root="true" ma:fieldsID="4ba41e6f6f6916ad802858a6e7a8dbff" ns2:_="" ns3:_="">
    <xsd:import namespace="62810902-7235-4a19-9022-958da887505c"/>
    <xsd:import namespace="d72d9dfa-40d3-4b78-8db2-fe4df4730a2c"/>
    <xsd:element name="properties">
      <xsd:complexType>
        <xsd:sequence>
          <xsd:element name="documentManagement">
            <xsd:complexType>
              <xsd:all>
                <xsd:element ref="ns2:MigrationWizId" minOccurs="0"/>
                <xsd:element ref="ns2:MigrationWizIdPermissions" minOccurs="0"/>
                <xsd:element ref="ns2:MigrationWizIdVersion"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2810902-7235-4a19-9022-958da887505c"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Version" ma:index="10" nillable="true" ma:displayName="MigrationWizIdVersion" ma:internalName="MigrationWizIdVersion">
      <xsd:simpleType>
        <xsd:restriction base="dms:Text"/>
      </xsd:simple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f4f9340-3e6d-49be-9ce6-f475726fe93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72d9dfa-40d3-4b78-8db2-fe4df4730a2c"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e6f76fcb-249a-48e3-849a-7e23392d87fe}" ma:internalName="TaxCatchAll" ma:showField="CatchAllData" ma:web="d72d9dfa-40d3-4b78-8db2-fe4df4730a2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066117C-4B86-4ABF-AC88-C33E0E8C9605}">
  <ds:schemaRefs>
    <ds:schemaRef ds:uri="62810902-7235-4a19-9022-958da887505c"/>
    <ds:schemaRef ds:uri="d72d9dfa-40d3-4b78-8db2-fe4df4730a2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F4A41F1-4D37-4137-844A-35C7B82309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2810902-7235-4a19-9022-958da887505c"/>
    <ds:schemaRef ds:uri="d72d9dfa-40d3-4b78-8db2-fe4df4730a2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1C0BD32-41AA-4709-A7FF-5F40AEEE6C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21</Slides>
  <Notes>10</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 ENHANCEMENTS</vt:lpstr>
      <vt:lpstr>Sales</vt:lpstr>
      <vt:lpstr>Sales</vt:lpstr>
      <vt:lpstr>Sales</vt:lpstr>
      <vt:lpstr>Sales</vt:lpstr>
      <vt:lpstr>Sales</vt:lpstr>
      <vt:lpstr>Purchasing</vt:lpstr>
      <vt:lpstr>Purchasing</vt:lpstr>
      <vt:lpstr>Payment</vt:lpstr>
      <vt:lpstr>Payment</vt:lpstr>
      <vt:lpstr>Payment</vt:lpstr>
      <vt:lpstr>Inventory</vt:lpstr>
      <vt:lpstr>Inventory</vt:lpstr>
      <vt:lpstr>Inventory</vt:lpstr>
      <vt:lpstr>Inventory</vt:lpstr>
      <vt:lpstr>Shipping</vt:lpstr>
      <vt:lpstr>Shipping</vt:lpstr>
      <vt:lpstr>Accounting</vt:lpstr>
      <vt:lpstr>Accounting</vt:lpstr>
      <vt:lpstr>Accounting</vt:lpstr>
      <vt:lpstr>Full list of updates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Chris Ninkovich</dc:creator>
  <cp:revision>77</cp:revision>
  <dcterms:created xsi:type="dcterms:W3CDTF">2025-09-09T22:57:40Z</dcterms:created>
  <dcterms:modified xsi:type="dcterms:W3CDTF">2026-10-07T00:19:03Z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0x0101007DE87F375DAE8D49B30C7D073AF46135</vt:lpwstr>
  </property>
  <property fmtid="{D5CDD505-2E9C-101B-9397-08002B2CF9AE}" pid="3" name="MediaServiceImageTags">
    <vt:lpwstr/>
  </property>
  <property fmtid="{D5CDD505-2E9C-101B-9397-08002B2CF9AE}" pid="4" name="Order">
    <vt:r8>612400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